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8" r:id="rId12"/>
    <p:sldId id="271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343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033" autoAdjust="0"/>
    <p:restoredTop sz="94660"/>
  </p:normalViewPr>
  <p:slideViewPr>
    <p:cSldViewPr snapToGrid="0">
      <p:cViewPr>
        <p:scale>
          <a:sx n="90" d="100"/>
          <a:sy n="90" d="100"/>
        </p:scale>
        <p:origin x="96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9927AC-B64E-4FA4-B3FC-30EBE6396AE3}" type="doc">
      <dgm:prSet loTypeId="urn:microsoft.com/office/officeart/2005/8/layout/venn3" loCatId="relationship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85FB8E5-D250-403B-BC75-021D00E6DD33}">
      <dgm:prSet phldrT="[Text]" custT="1"/>
      <dgm:spPr>
        <a:xfrm>
          <a:off x="806" y="1415334"/>
          <a:ext cx="1571997" cy="1571997"/>
        </a:xfrm>
      </dgm:spPr>
      <dgm:t>
        <a:bodyPr/>
        <a:lstStyle/>
        <a:p>
          <a:r>
            <a:rPr lang="en-US" sz="1600" dirty="0" smtClean="0">
              <a:latin typeface="Segoe UI" pitchFamily="34" charset="0"/>
              <a:ea typeface="+mn-ea"/>
              <a:cs typeface="Segoe UI" pitchFamily="34" charset="0"/>
            </a:rPr>
            <a:t>Personal Protection</a:t>
          </a:r>
          <a:endParaRPr lang="en-US" sz="1600" dirty="0">
            <a:latin typeface="Segoe UI" pitchFamily="34" charset="0"/>
            <a:ea typeface="+mn-ea"/>
            <a:cs typeface="Segoe UI" pitchFamily="34" charset="0"/>
          </a:endParaRPr>
        </a:p>
      </dgm:t>
    </dgm:pt>
    <dgm:pt modelId="{59232574-3A48-4055-B748-D4919D6AF8F2}" type="parTrans" cxnId="{DD97CA8D-4B95-46A4-8EDC-5B070776CB14}">
      <dgm:prSet/>
      <dgm:spPr/>
      <dgm:t>
        <a:bodyPr/>
        <a:lstStyle/>
        <a:p>
          <a:endParaRPr lang="en-US"/>
        </a:p>
      </dgm:t>
    </dgm:pt>
    <dgm:pt modelId="{ED565C86-9E82-4BFE-BB0A-4C7E151AADF6}" type="sibTrans" cxnId="{DD97CA8D-4B95-46A4-8EDC-5B070776CB14}">
      <dgm:prSet/>
      <dgm:spPr/>
      <dgm:t>
        <a:bodyPr/>
        <a:lstStyle/>
        <a:p>
          <a:endParaRPr lang="en-US"/>
        </a:p>
      </dgm:t>
    </dgm:pt>
    <dgm:pt modelId="{FCE70CE8-1296-4611-927B-F535E56FB3B4}">
      <dgm:prSet phldrT="[Text]" custT="1"/>
      <dgm:spPr>
        <a:xfrm>
          <a:off x="1258403" y="1415334"/>
          <a:ext cx="1571997" cy="1571997"/>
        </a:xfrm>
      </dgm:spPr>
      <dgm:t>
        <a:bodyPr/>
        <a:lstStyle/>
        <a:p>
          <a:r>
            <a:rPr lang="en-US" sz="1600" dirty="0" smtClean="0">
              <a:latin typeface="Segoe UI" pitchFamily="34" charset="0"/>
              <a:ea typeface="+mn-ea"/>
              <a:cs typeface="Segoe UI" pitchFamily="34" charset="0"/>
            </a:rPr>
            <a:t>Vehicle Protection</a:t>
          </a:r>
          <a:endParaRPr lang="en-US" sz="1600" dirty="0">
            <a:latin typeface="Segoe UI" pitchFamily="34" charset="0"/>
            <a:ea typeface="+mn-ea"/>
            <a:cs typeface="Segoe UI" pitchFamily="34" charset="0"/>
          </a:endParaRPr>
        </a:p>
      </dgm:t>
    </dgm:pt>
    <dgm:pt modelId="{0CE96D9B-8508-42C8-8D39-DCEA6F197DA9}" type="parTrans" cxnId="{C1B146B1-3C14-4C11-A65E-DB92F2FCE7B7}">
      <dgm:prSet/>
      <dgm:spPr/>
      <dgm:t>
        <a:bodyPr/>
        <a:lstStyle/>
        <a:p>
          <a:endParaRPr lang="en-US"/>
        </a:p>
      </dgm:t>
    </dgm:pt>
    <dgm:pt modelId="{BF1CF803-7454-43F8-810E-A44D13D5E60A}" type="sibTrans" cxnId="{C1B146B1-3C14-4C11-A65E-DB92F2FCE7B7}">
      <dgm:prSet/>
      <dgm:spPr/>
      <dgm:t>
        <a:bodyPr/>
        <a:lstStyle/>
        <a:p>
          <a:endParaRPr lang="en-US"/>
        </a:p>
      </dgm:t>
    </dgm:pt>
    <dgm:pt modelId="{22D19B64-474E-464D-9DAF-CA8132D46B59}">
      <dgm:prSet phldrT="[Text]" custT="1"/>
      <dgm:spPr>
        <a:xfrm>
          <a:off x="5031196" y="1415334"/>
          <a:ext cx="1571997" cy="1571997"/>
        </a:xfrm>
        <a:solidFill>
          <a:schemeClr val="accent2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en-US" sz="1600" dirty="0" smtClean="0">
              <a:latin typeface="Segoe UI" pitchFamily="34" charset="0"/>
              <a:ea typeface="+mn-ea"/>
              <a:cs typeface="Segoe UI" pitchFamily="34" charset="0"/>
            </a:rPr>
            <a:t>Special Projects Division</a:t>
          </a:r>
          <a:endParaRPr lang="en-US" sz="1600" dirty="0">
            <a:latin typeface="Segoe UI" pitchFamily="34" charset="0"/>
            <a:ea typeface="+mn-ea"/>
            <a:cs typeface="Segoe UI" pitchFamily="34" charset="0"/>
          </a:endParaRPr>
        </a:p>
      </dgm:t>
    </dgm:pt>
    <dgm:pt modelId="{0AFE80B8-9394-41FB-8C5A-696F4D136121}" type="parTrans" cxnId="{2B0B6510-72C4-4CE7-9E90-CA060A830C33}">
      <dgm:prSet/>
      <dgm:spPr/>
      <dgm:t>
        <a:bodyPr/>
        <a:lstStyle/>
        <a:p>
          <a:endParaRPr lang="en-US"/>
        </a:p>
      </dgm:t>
    </dgm:pt>
    <dgm:pt modelId="{E4146A4D-A131-4366-95DA-78928B2F866F}" type="sibTrans" cxnId="{2B0B6510-72C4-4CE7-9E90-CA060A830C33}">
      <dgm:prSet/>
      <dgm:spPr/>
      <dgm:t>
        <a:bodyPr/>
        <a:lstStyle/>
        <a:p>
          <a:endParaRPr lang="en-US"/>
        </a:p>
      </dgm:t>
    </dgm:pt>
    <dgm:pt modelId="{426CD7B9-EFA4-4C8A-805A-FEFAECBC3FD3}">
      <dgm:prSet phldrT="[Text]" custT="1"/>
      <dgm:spPr>
        <a:xfrm>
          <a:off x="1258403" y="1415334"/>
          <a:ext cx="1571997" cy="1571997"/>
        </a:xfrm>
      </dgm:spPr>
      <dgm:t>
        <a:bodyPr/>
        <a:lstStyle/>
        <a:p>
          <a:r>
            <a:rPr lang="en-US" sz="1600" dirty="0" smtClean="0">
              <a:latin typeface="Segoe UI" pitchFamily="34" charset="0"/>
              <a:ea typeface="+mn-ea"/>
              <a:cs typeface="Segoe UI" pitchFamily="34" charset="0"/>
            </a:rPr>
            <a:t>Electro Optics</a:t>
          </a:r>
          <a:endParaRPr lang="en-US" sz="1600" dirty="0">
            <a:latin typeface="Segoe UI" pitchFamily="34" charset="0"/>
            <a:ea typeface="+mn-ea"/>
            <a:cs typeface="Segoe UI" pitchFamily="34" charset="0"/>
          </a:endParaRPr>
        </a:p>
      </dgm:t>
    </dgm:pt>
    <dgm:pt modelId="{BFFDFA17-B89A-4A9F-B895-5EABA7618F43}" type="parTrans" cxnId="{749B5F46-2CF3-4BCE-9058-9926FC4D3208}">
      <dgm:prSet/>
      <dgm:spPr/>
      <dgm:t>
        <a:bodyPr/>
        <a:lstStyle/>
        <a:p>
          <a:endParaRPr lang="en-US"/>
        </a:p>
      </dgm:t>
    </dgm:pt>
    <dgm:pt modelId="{ED0117E9-39D0-413F-B94A-36961014CD98}" type="sibTrans" cxnId="{749B5F46-2CF3-4BCE-9058-9926FC4D3208}">
      <dgm:prSet/>
      <dgm:spPr/>
      <dgm:t>
        <a:bodyPr/>
        <a:lstStyle/>
        <a:p>
          <a:endParaRPr lang="en-US"/>
        </a:p>
      </dgm:t>
    </dgm:pt>
    <dgm:pt modelId="{34F4E5DE-8E96-47B7-B54D-79C5DCE42CEB}" type="pres">
      <dgm:prSet presAssocID="{309927AC-B64E-4FA4-B3FC-30EBE6396AE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1ABF6B-AE3D-49AE-824E-0182AA541085}" type="pres">
      <dgm:prSet presAssocID="{A85FB8E5-D250-403B-BC75-021D00E6DD33}" presName="Name5" presStyleLbl="vennNode1" presStyleIdx="0" presStyleCnt="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6686C18E-A18B-4626-A67B-BD095F70CB47}" type="pres">
      <dgm:prSet presAssocID="{ED565C86-9E82-4BFE-BB0A-4C7E151AADF6}" presName="space" presStyleCnt="0"/>
      <dgm:spPr/>
      <dgm:t>
        <a:bodyPr/>
        <a:lstStyle/>
        <a:p>
          <a:endParaRPr lang="en-US"/>
        </a:p>
      </dgm:t>
    </dgm:pt>
    <dgm:pt modelId="{93995386-E829-4BAE-8AB6-EF3EBF5D5454}" type="pres">
      <dgm:prSet presAssocID="{FCE70CE8-1296-4611-927B-F535E56FB3B4}" presName="Name5" presStyleLbl="vennNode1" presStyleIdx="1" presStyleCnt="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B1E085E9-4B07-4BF9-A974-79858B02EB9B}" type="pres">
      <dgm:prSet presAssocID="{BF1CF803-7454-43F8-810E-A44D13D5E60A}" presName="space" presStyleCnt="0"/>
      <dgm:spPr/>
      <dgm:t>
        <a:bodyPr/>
        <a:lstStyle/>
        <a:p>
          <a:endParaRPr lang="en-US"/>
        </a:p>
      </dgm:t>
    </dgm:pt>
    <dgm:pt modelId="{E56E1CBF-C5CB-4DE3-983E-9D602A1857BA}" type="pres">
      <dgm:prSet presAssocID="{426CD7B9-EFA4-4C8A-805A-FEFAECBC3FD3}" presName="Name5" presStyleLbl="vennNode1" presStyleIdx="2" presStyleCnt="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36B2EB65-E247-44DF-BB2F-D0FCA2C3B5A4}" type="pres">
      <dgm:prSet presAssocID="{ED0117E9-39D0-413F-B94A-36961014CD98}" presName="space" presStyleCnt="0"/>
      <dgm:spPr/>
      <dgm:t>
        <a:bodyPr/>
        <a:lstStyle/>
        <a:p>
          <a:endParaRPr lang="en-IN"/>
        </a:p>
      </dgm:t>
    </dgm:pt>
    <dgm:pt modelId="{23BC3BD5-590A-4728-A05C-EDEE3DDE6A82}" type="pres">
      <dgm:prSet presAssocID="{22D19B64-474E-464D-9DAF-CA8132D46B59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97CA8D-4B95-46A4-8EDC-5B070776CB14}" srcId="{309927AC-B64E-4FA4-B3FC-30EBE6396AE3}" destId="{A85FB8E5-D250-403B-BC75-021D00E6DD33}" srcOrd="0" destOrd="0" parTransId="{59232574-3A48-4055-B748-D4919D6AF8F2}" sibTransId="{ED565C86-9E82-4BFE-BB0A-4C7E151AADF6}"/>
    <dgm:cxn modelId="{37E162B4-81B3-4CBE-9A04-82815D584AF6}" type="presOf" srcId="{22D19B64-474E-464D-9DAF-CA8132D46B59}" destId="{23BC3BD5-590A-4728-A05C-EDEE3DDE6A82}" srcOrd="0" destOrd="0" presId="urn:microsoft.com/office/officeart/2005/8/layout/venn3"/>
    <dgm:cxn modelId="{749B5F46-2CF3-4BCE-9058-9926FC4D3208}" srcId="{309927AC-B64E-4FA4-B3FC-30EBE6396AE3}" destId="{426CD7B9-EFA4-4C8A-805A-FEFAECBC3FD3}" srcOrd="2" destOrd="0" parTransId="{BFFDFA17-B89A-4A9F-B895-5EABA7618F43}" sibTransId="{ED0117E9-39D0-413F-B94A-36961014CD98}"/>
    <dgm:cxn modelId="{039DB6C7-DCE2-41EA-ABD2-5462F2ED08AC}" type="presOf" srcId="{426CD7B9-EFA4-4C8A-805A-FEFAECBC3FD3}" destId="{E56E1CBF-C5CB-4DE3-983E-9D602A1857BA}" srcOrd="0" destOrd="0" presId="urn:microsoft.com/office/officeart/2005/8/layout/venn3"/>
    <dgm:cxn modelId="{2B0B6510-72C4-4CE7-9E90-CA060A830C33}" srcId="{309927AC-B64E-4FA4-B3FC-30EBE6396AE3}" destId="{22D19B64-474E-464D-9DAF-CA8132D46B59}" srcOrd="3" destOrd="0" parTransId="{0AFE80B8-9394-41FB-8C5A-696F4D136121}" sibTransId="{E4146A4D-A131-4366-95DA-78928B2F866F}"/>
    <dgm:cxn modelId="{C1B146B1-3C14-4C11-A65E-DB92F2FCE7B7}" srcId="{309927AC-B64E-4FA4-B3FC-30EBE6396AE3}" destId="{FCE70CE8-1296-4611-927B-F535E56FB3B4}" srcOrd="1" destOrd="0" parTransId="{0CE96D9B-8508-42C8-8D39-DCEA6F197DA9}" sibTransId="{BF1CF803-7454-43F8-810E-A44D13D5E60A}"/>
    <dgm:cxn modelId="{A19C7A9B-D7F3-4CE1-8585-F12F6AA875E6}" type="presOf" srcId="{FCE70CE8-1296-4611-927B-F535E56FB3B4}" destId="{93995386-E829-4BAE-8AB6-EF3EBF5D5454}" srcOrd="0" destOrd="0" presId="urn:microsoft.com/office/officeart/2005/8/layout/venn3"/>
    <dgm:cxn modelId="{C16B4E8D-9E41-471B-871A-3C3968AEA69F}" type="presOf" srcId="{A85FB8E5-D250-403B-BC75-021D00E6DD33}" destId="{841ABF6B-AE3D-49AE-824E-0182AA541085}" srcOrd="0" destOrd="0" presId="urn:microsoft.com/office/officeart/2005/8/layout/venn3"/>
    <dgm:cxn modelId="{3CF5E273-6715-4D71-B88E-5D409DD7B651}" type="presOf" srcId="{309927AC-B64E-4FA4-B3FC-30EBE6396AE3}" destId="{34F4E5DE-8E96-47B7-B54D-79C5DCE42CEB}" srcOrd="0" destOrd="0" presId="urn:microsoft.com/office/officeart/2005/8/layout/venn3"/>
    <dgm:cxn modelId="{FECED764-D422-474F-9CF7-0038A20634AB}" type="presParOf" srcId="{34F4E5DE-8E96-47B7-B54D-79C5DCE42CEB}" destId="{841ABF6B-AE3D-49AE-824E-0182AA541085}" srcOrd="0" destOrd="0" presId="urn:microsoft.com/office/officeart/2005/8/layout/venn3"/>
    <dgm:cxn modelId="{9A6C6AAD-077F-4B49-8CC5-65479CD4D2F4}" type="presParOf" srcId="{34F4E5DE-8E96-47B7-B54D-79C5DCE42CEB}" destId="{6686C18E-A18B-4626-A67B-BD095F70CB47}" srcOrd="1" destOrd="0" presId="urn:microsoft.com/office/officeart/2005/8/layout/venn3"/>
    <dgm:cxn modelId="{700ED970-E9EC-4E70-A03C-E06DFAEA8F24}" type="presParOf" srcId="{34F4E5DE-8E96-47B7-B54D-79C5DCE42CEB}" destId="{93995386-E829-4BAE-8AB6-EF3EBF5D5454}" srcOrd="2" destOrd="0" presId="urn:microsoft.com/office/officeart/2005/8/layout/venn3"/>
    <dgm:cxn modelId="{FC28FEA2-8DAA-49C0-9F17-FD1BEF0669EC}" type="presParOf" srcId="{34F4E5DE-8E96-47B7-B54D-79C5DCE42CEB}" destId="{B1E085E9-4B07-4BF9-A974-79858B02EB9B}" srcOrd="3" destOrd="0" presId="urn:microsoft.com/office/officeart/2005/8/layout/venn3"/>
    <dgm:cxn modelId="{49D57BE8-8956-4B27-8179-F338F92B0C97}" type="presParOf" srcId="{34F4E5DE-8E96-47B7-B54D-79C5DCE42CEB}" destId="{E56E1CBF-C5CB-4DE3-983E-9D602A1857BA}" srcOrd="4" destOrd="0" presId="urn:microsoft.com/office/officeart/2005/8/layout/venn3"/>
    <dgm:cxn modelId="{019F78D3-7F34-47E3-AA44-822831D0970E}" type="presParOf" srcId="{34F4E5DE-8E96-47B7-B54D-79C5DCE42CEB}" destId="{36B2EB65-E247-44DF-BB2F-D0FCA2C3B5A4}" srcOrd="5" destOrd="0" presId="urn:microsoft.com/office/officeart/2005/8/layout/venn3"/>
    <dgm:cxn modelId="{CB4B69CE-8C2B-4DC2-B146-0F33BB20C3E5}" type="presParOf" srcId="{34F4E5DE-8E96-47B7-B54D-79C5DCE42CEB}" destId="{23BC3BD5-590A-4728-A05C-EDEE3DDE6A82}" srcOrd="6" destOrd="0" presId="urn:microsoft.com/office/officeart/2005/8/layout/venn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9927AC-B64E-4FA4-B3FC-30EBE6396AE3}" type="doc">
      <dgm:prSet loTypeId="urn:microsoft.com/office/officeart/2005/8/layout/venn3" loCatId="relationship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85FB8E5-D250-403B-BC75-021D00E6DD33}">
      <dgm:prSet phldrT="[Text]" custT="1"/>
      <dgm:spPr>
        <a:xfrm>
          <a:off x="806" y="1415334"/>
          <a:ext cx="1571997" cy="1571997"/>
        </a:xfrm>
      </dgm:spPr>
      <dgm:t>
        <a:bodyPr/>
        <a:lstStyle/>
        <a:p>
          <a:r>
            <a:rPr lang="en-US" sz="1600" dirty="0" smtClean="0">
              <a:latin typeface="Segoe UI" pitchFamily="34" charset="0"/>
              <a:ea typeface="+mn-ea"/>
              <a:cs typeface="Segoe UI" pitchFamily="34" charset="0"/>
            </a:rPr>
            <a:t>Personal Protection</a:t>
          </a:r>
          <a:endParaRPr lang="en-US" sz="1600" dirty="0">
            <a:latin typeface="Segoe UI" pitchFamily="34" charset="0"/>
            <a:ea typeface="+mn-ea"/>
            <a:cs typeface="Segoe UI" pitchFamily="34" charset="0"/>
          </a:endParaRPr>
        </a:p>
      </dgm:t>
    </dgm:pt>
    <dgm:pt modelId="{59232574-3A48-4055-B748-D4919D6AF8F2}" type="parTrans" cxnId="{DD97CA8D-4B95-46A4-8EDC-5B070776CB14}">
      <dgm:prSet/>
      <dgm:spPr/>
      <dgm:t>
        <a:bodyPr/>
        <a:lstStyle/>
        <a:p>
          <a:endParaRPr lang="en-US"/>
        </a:p>
      </dgm:t>
    </dgm:pt>
    <dgm:pt modelId="{ED565C86-9E82-4BFE-BB0A-4C7E151AADF6}" type="sibTrans" cxnId="{DD97CA8D-4B95-46A4-8EDC-5B070776CB14}">
      <dgm:prSet/>
      <dgm:spPr/>
      <dgm:t>
        <a:bodyPr/>
        <a:lstStyle/>
        <a:p>
          <a:endParaRPr lang="en-US"/>
        </a:p>
      </dgm:t>
    </dgm:pt>
    <dgm:pt modelId="{34F4E5DE-8E96-47B7-B54D-79C5DCE42CEB}" type="pres">
      <dgm:prSet presAssocID="{309927AC-B64E-4FA4-B3FC-30EBE6396AE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1ABF6B-AE3D-49AE-824E-0182AA541085}" type="pres">
      <dgm:prSet presAssocID="{A85FB8E5-D250-403B-BC75-021D00E6DD33}" presName="Name5" presStyleLbl="vennNode1" presStyleIdx="0" presStyleCnt="1" custLinFactY="6678" custLinFactNeighborX="72114" custLinFactNeighborY="10000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</dgm:ptLst>
  <dgm:cxnLst>
    <dgm:cxn modelId="{D16F26FA-A741-43B1-8981-3A67EF15079E}" type="presOf" srcId="{309927AC-B64E-4FA4-B3FC-30EBE6396AE3}" destId="{34F4E5DE-8E96-47B7-B54D-79C5DCE42CEB}" srcOrd="0" destOrd="0" presId="urn:microsoft.com/office/officeart/2005/8/layout/venn3"/>
    <dgm:cxn modelId="{DD97CA8D-4B95-46A4-8EDC-5B070776CB14}" srcId="{309927AC-B64E-4FA4-B3FC-30EBE6396AE3}" destId="{A85FB8E5-D250-403B-BC75-021D00E6DD33}" srcOrd="0" destOrd="0" parTransId="{59232574-3A48-4055-B748-D4919D6AF8F2}" sibTransId="{ED565C86-9E82-4BFE-BB0A-4C7E151AADF6}"/>
    <dgm:cxn modelId="{181C010B-6CC5-4D2E-B38E-52DF382C3B39}" type="presOf" srcId="{A85FB8E5-D250-403B-BC75-021D00E6DD33}" destId="{841ABF6B-AE3D-49AE-824E-0182AA541085}" srcOrd="0" destOrd="0" presId="urn:microsoft.com/office/officeart/2005/8/layout/venn3"/>
    <dgm:cxn modelId="{A4973849-62A8-4DFA-8B66-4A8F45136AB4}" type="presParOf" srcId="{34F4E5DE-8E96-47B7-B54D-79C5DCE42CEB}" destId="{841ABF6B-AE3D-49AE-824E-0182AA541085}" srcOrd="0" destOrd="0" presId="urn:microsoft.com/office/officeart/2005/8/layout/venn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9927AC-B64E-4FA4-B3FC-30EBE6396AE3}" type="doc">
      <dgm:prSet loTypeId="urn:microsoft.com/office/officeart/2005/8/layout/venn3" loCatId="relationship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85FB8E5-D250-403B-BC75-021D00E6DD33}">
      <dgm:prSet phldrT="[Text]" custT="1"/>
      <dgm:spPr>
        <a:xfrm>
          <a:off x="806" y="1415334"/>
          <a:ext cx="1571997" cy="1571997"/>
        </a:xfrm>
      </dgm:spPr>
      <dgm:t>
        <a:bodyPr/>
        <a:lstStyle/>
        <a:p>
          <a:r>
            <a:rPr lang="en-US" sz="1600" dirty="0" smtClean="0">
              <a:latin typeface="Segoe UI" pitchFamily="34" charset="0"/>
              <a:ea typeface="+mn-ea"/>
              <a:cs typeface="Segoe UI" pitchFamily="34" charset="0"/>
            </a:rPr>
            <a:t>Vehicle  Protection</a:t>
          </a:r>
          <a:endParaRPr lang="en-US" sz="1600" dirty="0">
            <a:latin typeface="Segoe UI" pitchFamily="34" charset="0"/>
            <a:ea typeface="+mn-ea"/>
            <a:cs typeface="Segoe UI" pitchFamily="34" charset="0"/>
          </a:endParaRPr>
        </a:p>
      </dgm:t>
    </dgm:pt>
    <dgm:pt modelId="{59232574-3A48-4055-B748-D4919D6AF8F2}" type="parTrans" cxnId="{DD97CA8D-4B95-46A4-8EDC-5B070776CB14}">
      <dgm:prSet/>
      <dgm:spPr/>
      <dgm:t>
        <a:bodyPr/>
        <a:lstStyle/>
        <a:p>
          <a:endParaRPr lang="en-US"/>
        </a:p>
      </dgm:t>
    </dgm:pt>
    <dgm:pt modelId="{ED565C86-9E82-4BFE-BB0A-4C7E151AADF6}" type="sibTrans" cxnId="{DD97CA8D-4B95-46A4-8EDC-5B070776CB14}">
      <dgm:prSet/>
      <dgm:spPr/>
      <dgm:t>
        <a:bodyPr/>
        <a:lstStyle/>
        <a:p>
          <a:endParaRPr lang="en-US"/>
        </a:p>
      </dgm:t>
    </dgm:pt>
    <dgm:pt modelId="{34F4E5DE-8E96-47B7-B54D-79C5DCE42CEB}" type="pres">
      <dgm:prSet presAssocID="{309927AC-B64E-4FA4-B3FC-30EBE6396AE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1ABF6B-AE3D-49AE-824E-0182AA541085}" type="pres">
      <dgm:prSet presAssocID="{A85FB8E5-D250-403B-BC75-021D00E6DD33}" presName="Name5" presStyleLbl="vennNode1" presStyleIdx="0" presStyleCnt="1" custLinFactY="6678" custLinFactNeighborX="72114" custLinFactNeighborY="10000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</dgm:ptLst>
  <dgm:cxnLst>
    <dgm:cxn modelId="{DD97CA8D-4B95-46A4-8EDC-5B070776CB14}" srcId="{309927AC-B64E-4FA4-B3FC-30EBE6396AE3}" destId="{A85FB8E5-D250-403B-BC75-021D00E6DD33}" srcOrd="0" destOrd="0" parTransId="{59232574-3A48-4055-B748-D4919D6AF8F2}" sibTransId="{ED565C86-9E82-4BFE-BB0A-4C7E151AADF6}"/>
    <dgm:cxn modelId="{CB8BCE23-DCA3-4083-B894-4ABECD2F55FA}" type="presOf" srcId="{309927AC-B64E-4FA4-B3FC-30EBE6396AE3}" destId="{34F4E5DE-8E96-47B7-B54D-79C5DCE42CEB}" srcOrd="0" destOrd="0" presId="urn:microsoft.com/office/officeart/2005/8/layout/venn3"/>
    <dgm:cxn modelId="{915B3F7D-9BE2-4E9D-AA74-799330C28B39}" type="presOf" srcId="{A85FB8E5-D250-403B-BC75-021D00E6DD33}" destId="{841ABF6B-AE3D-49AE-824E-0182AA541085}" srcOrd="0" destOrd="0" presId="urn:microsoft.com/office/officeart/2005/8/layout/venn3"/>
    <dgm:cxn modelId="{E4FA7008-52F4-48B4-87AF-B490C7CF49A3}" type="presParOf" srcId="{34F4E5DE-8E96-47B7-B54D-79C5DCE42CEB}" destId="{841ABF6B-AE3D-49AE-824E-0182AA541085}" srcOrd="0" destOrd="0" presId="urn:microsoft.com/office/officeart/2005/8/layout/venn3"/>
  </dgm:cxnLst>
  <dgm:bg/>
  <dgm:whole/>
  <dgm:extLst>
    <a:ext uri="http://schemas.microsoft.com/office/drawing/2008/diagram">
      <dsp:dataModelExt xmlns=""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9927AC-B64E-4FA4-B3FC-30EBE6396AE3}" type="doc">
      <dgm:prSet loTypeId="urn:microsoft.com/office/officeart/2005/8/layout/venn3" loCatId="relationship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85FB8E5-D250-403B-BC75-021D00E6DD33}">
      <dgm:prSet phldrT="[Text]" custT="1"/>
      <dgm:spPr>
        <a:xfrm>
          <a:off x="806" y="1415334"/>
          <a:ext cx="1571997" cy="1571997"/>
        </a:xfrm>
      </dgm:spPr>
      <dgm:t>
        <a:bodyPr/>
        <a:lstStyle/>
        <a:p>
          <a:r>
            <a:rPr lang="en-US" sz="1600" dirty="0" smtClean="0">
              <a:latin typeface="Segoe UI" pitchFamily="34" charset="0"/>
              <a:ea typeface="+mn-ea"/>
              <a:cs typeface="Segoe UI" pitchFamily="34" charset="0"/>
            </a:rPr>
            <a:t>Electro  Optics</a:t>
          </a:r>
          <a:endParaRPr lang="en-US" sz="1600" dirty="0">
            <a:latin typeface="Segoe UI" pitchFamily="34" charset="0"/>
            <a:ea typeface="+mn-ea"/>
            <a:cs typeface="Segoe UI" pitchFamily="34" charset="0"/>
          </a:endParaRPr>
        </a:p>
      </dgm:t>
    </dgm:pt>
    <dgm:pt modelId="{59232574-3A48-4055-B748-D4919D6AF8F2}" type="parTrans" cxnId="{DD97CA8D-4B95-46A4-8EDC-5B070776CB14}">
      <dgm:prSet/>
      <dgm:spPr/>
      <dgm:t>
        <a:bodyPr/>
        <a:lstStyle/>
        <a:p>
          <a:endParaRPr lang="en-US"/>
        </a:p>
      </dgm:t>
    </dgm:pt>
    <dgm:pt modelId="{ED565C86-9E82-4BFE-BB0A-4C7E151AADF6}" type="sibTrans" cxnId="{DD97CA8D-4B95-46A4-8EDC-5B070776CB14}">
      <dgm:prSet/>
      <dgm:spPr/>
      <dgm:t>
        <a:bodyPr/>
        <a:lstStyle/>
        <a:p>
          <a:endParaRPr lang="en-US"/>
        </a:p>
      </dgm:t>
    </dgm:pt>
    <dgm:pt modelId="{34F4E5DE-8E96-47B7-B54D-79C5DCE42CEB}" type="pres">
      <dgm:prSet presAssocID="{309927AC-B64E-4FA4-B3FC-30EBE6396AE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1ABF6B-AE3D-49AE-824E-0182AA541085}" type="pres">
      <dgm:prSet presAssocID="{A85FB8E5-D250-403B-BC75-021D00E6DD33}" presName="Name5" presStyleLbl="vennNode1" presStyleIdx="0" presStyleCnt="1" custLinFactY="6678" custLinFactNeighborX="72114" custLinFactNeighborY="10000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</dgm:ptLst>
  <dgm:cxnLst>
    <dgm:cxn modelId="{DD97CA8D-4B95-46A4-8EDC-5B070776CB14}" srcId="{309927AC-B64E-4FA4-B3FC-30EBE6396AE3}" destId="{A85FB8E5-D250-403B-BC75-021D00E6DD33}" srcOrd="0" destOrd="0" parTransId="{59232574-3A48-4055-B748-D4919D6AF8F2}" sibTransId="{ED565C86-9E82-4BFE-BB0A-4C7E151AADF6}"/>
    <dgm:cxn modelId="{696D5837-DE19-4FB4-ADB3-82B6853D1897}" type="presOf" srcId="{309927AC-B64E-4FA4-B3FC-30EBE6396AE3}" destId="{34F4E5DE-8E96-47B7-B54D-79C5DCE42CEB}" srcOrd="0" destOrd="0" presId="urn:microsoft.com/office/officeart/2005/8/layout/venn3"/>
    <dgm:cxn modelId="{7FD4FB33-C9CD-4E34-9D95-FABBF9DAAE89}" type="presOf" srcId="{A85FB8E5-D250-403B-BC75-021D00E6DD33}" destId="{841ABF6B-AE3D-49AE-824E-0182AA541085}" srcOrd="0" destOrd="0" presId="urn:microsoft.com/office/officeart/2005/8/layout/venn3"/>
    <dgm:cxn modelId="{A56B4893-E0FB-480B-A609-C7C79DEA12DC}" type="presParOf" srcId="{34F4E5DE-8E96-47B7-B54D-79C5DCE42CEB}" destId="{841ABF6B-AE3D-49AE-824E-0182AA541085}" srcOrd="0" destOrd="0" presId="urn:microsoft.com/office/officeart/2005/8/layout/venn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1ABF6B-AE3D-49AE-824E-0182AA541085}">
      <dsp:nvSpPr>
        <dsp:cNvPr id="0" name=""/>
        <dsp:cNvSpPr/>
      </dsp:nvSpPr>
      <dsp:spPr>
        <a:xfrm>
          <a:off x="1699" y="959981"/>
          <a:ext cx="1704746" cy="1704746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3818" tIns="20320" rIns="93818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Segoe UI" pitchFamily="34" charset="0"/>
              <a:ea typeface="+mn-ea"/>
              <a:cs typeface="Segoe UI" pitchFamily="34" charset="0"/>
            </a:rPr>
            <a:t>Personal Protection</a:t>
          </a:r>
          <a:endParaRPr lang="en-US" sz="1600" kern="1200" dirty="0">
            <a:latin typeface="Segoe UI" pitchFamily="34" charset="0"/>
            <a:ea typeface="+mn-ea"/>
            <a:cs typeface="Segoe UI" pitchFamily="34" charset="0"/>
          </a:endParaRPr>
        </a:p>
      </dsp:txBody>
      <dsp:txXfrm>
        <a:off x="251353" y="1209635"/>
        <a:ext cx="1205438" cy="1205438"/>
      </dsp:txXfrm>
    </dsp:sp>
    <dsp:sp modelId="{93995386-E829-4BAE-8AB6-EF3EBF5D5454}">
      <dsp:nvSpPr>
        <dsp:cNvPr id="0" name=""/>
        <dsp:cNvSpPr/>
      </dsp:nvSpPr>
      <dsp:spPr>
        <a:xfrm>
          <a:off x="1365496" y="959981"/>
          <a:ext cx="1704746" cy="1704746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3818" tIns="20320" rIns="93818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Segoe UI" pitchFamily="34" charset="0"/>
              <a:ea typeface="+mn-ea"/>
              <a:cs typeface="Segoe UI" pitchFamily="34" charset="0"/>
            </a:rPr>
            <a:t>Vehicle Protection</a:t>
          </a:r>
          <a:endParaRPr lang="en-US" sz="1600" kern="1200" dirty="0">
            <a:latin typeface="Segoe UI" pitchFamily="34" charset="0"/>
            <a:ea typeface="+mn-ea"/>
            <a:cs typeface="Segoe UI" pitchFamily="34" charset="0"/>
          </a:endParaRPr>
        </a:p>
      </dsp:txBody>
      <dsp:txXfrm>
        <a:off x="1615150" y="1209635"/>
        <a:ext cx="1205438" cy="1205438"/>
      </dsp:txXfrm>
    </dsp:sp>
    <dsp:sp modelId="{E56E1CBF-C5CB-4DE3-983E-9D602A1857BA}">
      <dsp:nvSpPr>
        <dsp:cNvPr id="0" name=""/>
        <dsp:cNvSpPr/>
      </dsp:nvSpPr>
      <dsp:spPr>
        <a:xfrm>
          <a:off x="2729293" y="959981"/>
          <a:ext cx="1704746" cy="1704746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3818" tIns="20320" rIns="93818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Segoe UI" pitchFamily="34" charset="0"/>
              <a:ea typeface="+mn-ea"/>
              <a:cs typeface="Segoe UI" pitchFamily="34" charset="0"/>
            </a:rPr>
            <a:t>Electro Optics</a:t>
          </a:r>
          <a:endParaRPr lang="en-US" sz="1600" kern="1200" dirty="0">
            <a:latin typeface="Segoe UI" pitchFamily="34" charset="0"/>
            <a:ea typeface="+mn-ea"/>
            <a:cs typeface="Segoe UI" pitchFamily="34" charset="0"/>
          </a:endParaRPr>
        </a:p>
      </dsp:txBody>
      <dsp:txXfrm>
        <a:off x="2978947" y="1209635"/>
        <a:ext cx="1205438" cy="1205438"/>
      </dsp:txXfrm>
    </dsp:sp>
    <dsp:sp modelId="{23BC3BD5-590A-4728-A05C-EDEE3DDE6A82}">
      <dsp:nvSpPr>
        <dsp:cNvPr id="0" name=""/>
        <dsp:cNvSpPr/>
      </dsp:nvSpPr>
      <dsp:spPr>
        <a:xfrm>
          <a:off x="4093090" y="959981"/>
          <a:ext cx="1704746" cy="1704746"/>
        </a:xfrm>
        <a:prstGeom prst="ellipse">
          <a:avLst/>
        </a:prstGeom>
        <a:solidFill>
          <a:schemeClr val="accent2">
            <a:lumMod val="40000"/>
            <a:lumOff val="6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3818" tIns="20320" rIns="93818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Segoe UI" pitchFamily="34" charset="0"/>
              <a:ea typeface="+mn-ea"/>
              <a:cs typeface="Segoe UI" pitchFamily="34" charset="0"/>
            </a:rPr>
            <a:t>Special Projects Division</a:t>
          </a:r>
          <a:endParaRPr lang="en-US" sz="1600" kern="1200" dirty="0">
            <a:latin typeface="Segoe UI" pitchFamily="34" charset="0"/>
            <a:ea typeface="+mn-ea"/>
            <a:cs typeface="Segoe UI" pitchFamily="34" charset="0"/>
          </a:endParaRPr>
        </a:p>
      </dsp:txBody>
      <dsp:txXfrm>
        <a:off x="4342744" y="1209635"/>
        <a:ext cx="1205438" cy="12054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1ABF6B-AE3D-49AE-824E-0182AA541085}">
      <dsp:nvSpPr>
        <dsp:cNvPr id="0" name=""/>
        <dsp:cNvSpPr/>
      </dsp:nvSpPr>
      <dsp:spPr>
        <a:xfrm>
          <a:off x="1003595" y="2606"/>
          <a:ext cx="1665707" cy="166570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669" tIns="20320" rIns="91669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Segoe UI" pitchFamily="34" charset="0"/>
              <a:ea typeface="+mn-ea"/>
              <a:cs typeface="Segoe UI" pitchFamily="34" charset="0"/>
            </a:rPr>
            <a:t>Personal Protection</a:t>
          </a:r>
          <a:endParaRPr lang="en-US" sz="1600" kern="1200" dirty="0">
            <a:latin typeface="Segoe UI" pitchFamily="34" charset="0"/>
            <a:ea typeface="+mn-ea"/>
            <a:cs typeface="Segoe UI" pitchFamily="34" charset="0"/>
          </a:endParaRPr>
        </a:p>
      </dsp:txBody>
      <dsp:txXfrm>
        <a:off x="1247532" y="246543"/>
        <a:ext cx="1177833" cy="11778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1ABF6B-AE3D-49AE-824E-0182AA541085}">
      <dsp:nvSpPr>
        <dsp:cNvPr id="0" name=""/>
        <dsp:cNvSpPr/>
      </dsp:nvSpPr>
      <dsp:spPr>
        <a:xfrm>
          <a:off x="1003595" y="2606"/>
          <a:ext cx="1665707" cy="166570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669" tIns="20320" rIns="91669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Segoe UI" pitchFamily="34" charset="0"/>
              <a:ea typeface="+mn-ea"/>
              <a:cs typeface="Segoe UI" pitchFamily="34" charset="0"/>
            </a:rPr>
            <a:t>Vehicle  Protection</a:t>
          </a:r>
          <a:endParaRPr lang="en-US" sz="1600" kern="1200" dirty="0">
            <a:latin typeface="Segoe UI" pitchFamily="34" charset="0"/>
            <a:ea typeface="+mn-ea"/>
            <a:cs typeface="Segoe UI" pitchFamily="34" charset="0"/>
          </a:endParaRPr>
        </a:p>
      </dsp:txBody>
      <dsp:txXfrm>
        <a:off x="1247532" y="246543"/>
        <a:ext cx="1177833" cy="11778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1ABF6B-AE3D-49AE-824E-0182AA541085}">
      <dsp:nvSpPr>
        <dsp:cNvPr id="0" name=""/>
        <dsp:cNvSpPr/>
      </dsp:nvSpPr>
      <dsp:spPr>
        <a:xfrm>
          <a:off x="1003595" y="2606"/>
          <a:ext cx="1665707" cy="166570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669" tIns="20320" rIns="91669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Segoe UI" pitchFamily="34" charset="0"/>
              <a:ea typeface="+mn-ea"/>
              <a:cs typeface="Segoe UI" pitchFamily="34" charset="0"/>
            </a:rPr>
            <a:t>Electro  Optics</a:t>
          </a:r>
          <a:endParaRPr lang="en-US" sz="1600" kern="1200" dirty="0">
            <a:latin typeface="Segoe UI" pitchFamily="34" charset="0"/>
            <a:ea typeface="+mn-ea"/>
            <a:cs typeface="Segoe UI" pitchFamily="34" charset="0"/>
          </a:endParaRPr>
        </a:p>
      </dsp:txBody>
      <dsp:txXfrm>
        <a:off x="1247532" y="246543"/>
        <a:ext cx="1177833" cy="11778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076053" y="5705491"/>
            <a:ext cx="5470330" cy="363019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algn="r">
              <a:defRPr sz="1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78AA-59D4-46F0-B0A5-F9D207017DC2}" type="datetimeFigureOut">
              <a:rPr lang="en-IN" smtClean="0"/>
              <a:pPr/>
              <a:t>18-03-2013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C0BB-6B27-487B-8BC0-E16FF6BD6D2C}" type="slidenum">
              <a:rPr lang="en-IN" smtClean="0"/>
              <a:pPr/>
              <a:t>‹#›</a:t>
            </a:fld>
            <a:endParaRPr lang="en-IN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6311"/>
            <a:ext cx="5986130" cy="466918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/>
        </p:spPr>
      </p:pic>
      <p:sp>
        <p:nvSpPr>
          <p:cNvPr id="13" name="Rectangle 12"/>
          <p:cNvSpPr/>
          <p:nvPr userDrawn="1"/>
        </p:nvSpPr>
        <p:spPr>
          <a:xfrm>
            <a:off x="5986130" y="1"/>
            <a:ext cx="1560253" cy="5705490"/>
          </a:xfrm>
          <a:prstGeom prst="rect">
            <a:avLst/>
          </a:prstGeom>
          <a:solidFill>
            <a:srgbClr val="9C3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184" y="4692975"/>
            <a:ext cx="1114425" cy="605790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6079965" y="1211771"/>
            <a:ext cx="13928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bg1"/>
                </a:solidFill>
              </a:rPr>
              <a:t>GAIN THE EDGE.</a:t>
            </a:r>
            <a:endParaRPr lang="en-IN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3787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12545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65885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72565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5539737"/>
            <a:ext cx="2057400" cy="365125"/>
          </a:xfrm>
        </p:spPr>
        <p:txBody>
          <a:bodyPr/>
          <a:lstStyle/>
          <a:p>
            <a:fld id="{598478AA-59D4-46F0-B0A5-F9D207017DC2}" type="datetimeFigureOut">
              <a:rPr lang="en-IN" smtClean="0"/>
              <a:pPr/>
              <a:t>18-03-2013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539737"/>
            <a:ext cx="3086100" cy="36512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3145" y="5539737"/>
            <a:ext cx="2057400" cy="365125"/>
          </a:xfrm>
        </p:spPr>
        <p:txBody>
          <a:bodyPr/>
          <a:lstStyle/>
          <a:p>
            <a:fld id="{CCA7C0BB-6B27-487B-8BC0-E16FF6BD6D2C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5984159"/>
            <a:ext cx="9144000" cy="885600"/>
          </a:xfrm>
          <a:prstGeom prst="rect">
            <a:avLst/>
          </a:prstGeom>
          <a:solidFill>
            <a:srgbClr val="9C3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272" y="6118185"/>
            <a:ext cx="1114425" cy="60579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372135" y="6354176"/>
            <a:ext cx="1392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GAIN THE EDGE.</a:t>
            </a:r>
            <a:endParaRPr lang="en-IN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635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78AA-59D4-46F0-B0A5-F9D207017DC2}" type="datetimeFigureOut">
              <a:rPr lang="en-IN" smtClean="0"/>
              <a:pPr/>
              <a:t>18-03-2013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C0BB-6B27-487B-8BC0-E16FF6BD6D2C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885600"/>
          </a:xfrm>
          <a:prstGeom prst="rect">
            <a:avLst/>
          </a:prstGeom>
          <a:solidFill>
            <a:srgbClr val="9C3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272" y="134026"/>
            <a:ext cx="1114425" cy="60579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372135" y="446575"/>
            <a:ext cx="1392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GAIN THE EDGE.</a:t>
            </a:r>
            <a:endParaRPr lang="en-IN" sz="1200" b="1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28651" y="1799029"/>
            <a:ext cx="7802969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4964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0362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78AA-59D4-46F0-B0A5-F9D207017DC2}" type="datetimeFigureOut">
              <a:rPr lang="en-IN" smtClean="0"/>
              <a:pPr/>
              <a:t>18-03-2013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C0BB-6B27-487B-8BC0-E16FF6BD6D2C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93510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3845" y="1077577"/>
            <a:ext cx="7812272" cy="875760"/>
          </a:xfrm>
          <a:noFill/>
        </p:spPr>
        <p:txBody>
          <a:bodyPr>
            <a:normAutofit/>
          </a:bodyPr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2258355"/>
            <a:ext cx="7817467" cy="39463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78AA-59D4-46F0-B0A5-F9D207017DC2}" type="datetimeFigureOut">
              <a:rPr lang="en-IN" smtClean="0"/>
              <a:pPr/>
              <a:t>18-03-2013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C0BB-6B27-487B-8BC0-E16FF6BD6D2C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-1"/>
            <a:ext cx="9144000" cy="885600"/>
          </a:xfrm>
          <a:prstGeom prst="rect">
            <a:avLst/>
          </a:prstGeom>
          <a:solidFill>
            <a:srgbClr val="9C343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272" y="134025"/>
            <a:ext cx="1114425" cy="60579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372135" y="446573"/>
            <a:ext cx="1392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GAIN THE EDGE.</a:t>
            </a:r>
            <a:endParaRPr lang="en-IN" sz="1200" b="1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28651" y="1799029"/>
            <a:ext cx="7802969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92458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3845" y="260963"/>
            <a:ext cx="7886700" cy="87576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845" y="1403505"/>
            <a:ext cx="7886700" cy="3960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539737"/>
            <a:ext cx="2057400" cy="365125"/>
          </a:xfrm>
        </p:spPr>
        <p:txBody>
          <a:bodyPr/>
          <a:lstStyle/>
          <a:p>
            <a:fld id="{598478AA-59D4-46F0-B0A5-F9D207017DC2}" type="datetimeFigureOut">
              <a:rPr lang="en-IN" smtClean="0"/>
              <a:pPr/>
              <a:t>18-03-2013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539737"/>
            <a:ext cx="3086100" cy="36512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3145" y="5539737"/>
            <a:ext cx="2057400" cy="365125"/>
          </a:xfrm>
        </p:spPr>
        <p:txBody>
          <a:bodyPr/>
          <a:lstStyle/>
          <a:p>
            <a:fld id="{CCA7C0BB-6B27-487B-8BC0-E16FF6BD6D2C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5984158"/>
            <a:ext cx="9144000" cy="885600"/>
          </a:xfrm>
          <a:prstGeom prst="rect">
            <a:avLst/>
          </a:prstGeom>
          <a:solidFill>
            <a:srgbClr val="9C3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272" y="6118184"/>
            <a:ext cx="1114425" cy="60579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372135" y="6392453"/>
            <a:ext cx="1392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GAIN THE EDGE.</a:t>
            </a:r>
            <a:endParaRPr lang="en-IN" sz="1200" b="1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28651" y="995208"/>
            <a:ext cx="7802969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07558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1788028"/>
            <a:ext cx="6858000" cy="2215645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algn="ctr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4080968"/>
            <a:ext cx="6858000" cy="1023718"/>
          </a:xfrm>
          <a:solidFill>
            <a:srgbClr val="9C3436"/>
          </a:solidFill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rgbClr val="9C3436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78AA-59D4-46F0-B0A5-F9D207017DC2}" type="datetimeFigureOut">
              <a:rPr lang="en-IN" smtClean="0"/>
              <a:pPr/>
              <a:t>18-03-2013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C0BB-6B27-487B-8BC0-E16FF6BD6D2C}" type="slidenum">
              <a:rPr lang="en-IN" smtClean="0"/>
              <a:pPr/>
              <a:t>‹#›</a:t>
            </a:fld>
            <a:endParaRPr lang="en-IN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504" y="4251285"/>
            <a:ext cx="1114425" cy="605790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403493" y="4592915"/>
            <a:ext cx="1392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GAIN THE EDGE.</a:t>
            </a:r>
            <a:endParaRPr lang="en-IN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258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1"/>
            <a:ext cx="9144000" cy="885600"/>
          </a:xfrm>
          <a:prstGeom prst="rect">
            <a:avLst/>
          </a:prstGeom>
          <a:solidFill>
            <a:srgbClr val="9C343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2145316"/>
            <a:ext cx="3886200" cy="417517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145316"/>
            <a:ext cx="3886200" cy="417517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78AA-59D4-46F0-B0A5-F9D207017DC2}" type="datetimeFigureOut">
              <a:rPr lang="en-IN" smtClean="0"/>
              <a:pPr/>
              <a:t>18-03-2013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C0BB-6B27-487B-8BC0-E16FF6BD6D2C}" type="slidenum">
              <a:rPr lang="en-IN" smtClean="0"/>
              <a:pPr/>
              <a:t>‹#›</a:t>
            </a:fld>
            <a:endParaRPr lang="en-IN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272" y="134025"/>
            <a:ext cx="1114425" cy="60579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372135" y="446573"/>
            <a:ext cx="1392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GAIN THE EDGE.</a:t>
            </a:r>
            <a:endParaRPr lang="en-IN" sz="1200" b="1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28651" y="1799029"/>
            <a:ext cx="7802969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3950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-1"/>
            <a:ext cx="9144000" cy="885600"/>
          </a:xfrm>
          <a:prstGeom prst="rect">
            <a:avLst/>
          </a:prstGeom>
          <a:solidFill>
            <a:srgbClr val="9C343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33845" y="2131972"/>
            <a:ext cx="3867150" cy="554213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845280"/>
            <a:ext cx="3867150" cy="367454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1" y="2131971"/>
            <a:ext cx="3886201" cy="5542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845280"/>
            <a:ext cx="3886201" cy="367454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78AA-59D4-46F0-B0A5-F9D207017DC2}" type="datetimeFigureOut">
              <a:rPr lang="en-IN" smtClean="0"/>
              <a:pPr/>
              <a:t>18-03-2013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C0BB-6B27-487B-8BC0-E16FF6BD6D2C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272" y="134025"/>
            <a:ext cx="1114425" cy="605790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372135" y="446573"/>
            <a:ext cx="1392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GAIN THE EDGE.</a:t>
            </a:r>
            <a:endParaRPr lang="en-IN" sz="1200" b="1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628651" y="1799029"/>
            <a:ext cx="7802969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88380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78AA-59D4-46F0-B0A5-F9D207017DC2}" type="datetimeFigureOut">
              <a:rPr lang="en-IN" smtClean="0"/>
              <a:pPr/>
              <a:t>18-03-2013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C0BB-6B27-487B-8BC0-E16FF6BD6D2C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9144000" cy="885600"/>
          </a:xfrm>
          <a:prstGeom prst="rect">
            <a:avLst/>
          </a:prstGeom>
          <a:solidFill>
            <a:srgbClr val="9C3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272" y="134025"/>
            <a:ext cx="1114425" cy="60579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72135" y="446573"/>
            <a:ext cx="1392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GAIN THE EDGE.</a:t>
            </a:r>
            <a:endParaRPr lang="en-IN" sz="1200" b="1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28651" y="1799029"/>
            <a:ext cx="7802969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44827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78AA-59D4-46F0-B0A5-F9D207017DC2}" type="datetimeFigureOut">
              <a:rPr lang="en-IN" smtClean="0"/>
              <a:pPr/>
              <a:t>18-03-2013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C0BB-6B27-487B-8BC0-E16FF6BD6D2C}" type="slidenum">
              <a:rPr lang="en-IN" smtClean="0"/>
              <a:pPr/>
              <a:t>‹#›</a:t>
            </a:fld>
            <a:endParaRPr lang="en-IN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3866108" y="-18805"/>
            <a:ext cx="1411785" cy="778973"/>
            <a:chOff x="3710763" y="-1"/>
            <a:chExt cx="1722474" cy="792000"/>
          </a:xfrm>
        </p:grpSpPr>
        <p:sp>
          <p:nvSpPr>
            <p:cNvPr id="5" name="Rectangle 4"/>
            <p:cNvSpPr/>
            <p:nvPr userDrawn="1"/>
          </p:nvSpPr>
          <p:spPr>
            <a:xfrm>
              <a:off x="3710763" y="-1"/>
              <a:ext cx="1722474" cy="792000"/>
            </a:xfrm>
            <a:prstGeom prst="rect">
              <a:avLst/>
            </a:prstGeom>
            <a:solidFill>
              <a:srgbClr val="9C34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4787" y="91160"/>
              <a:ext cx="1114425" cy="5048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1066037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630936" y="316844"/>
            <a:ext cx="2948940" cy="1600198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3886200" y="850244"/>
            <a:ext cx="4629150" cy="467399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>
            <a:off x="630936" y="1917044"/>
            <a:ext cx="2948940" cy="3607194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 userDrawn="1">
            <p:ph type="dt" sz="half" idx="10"/>
          </p:nvPr>
        </p:nvSpPr>
        <p:spPr>
          <a:xfrm>
            <a:off x="628650" y="5539737"/>
            <a:ext cx="2057400" cy="365125"/>
          </a:xfrm>
        </p:spPr>
        <p:txBody>
          <a:bodyPr/>
          <a:lstStyle/>
          <a:p>
            <a:fld id="{598478AA-59D4-46F0-B0A5-F9D207017DC2}" type="datetimeFigureOut">
              <a:rPr lang="en-IN" smtClean="0"/>
              <a:pPr/>
              <a:t>18-03-2013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 userDrawn="1">
            <p:ph type="ftr" sz="quarter" idx="11"/>
          </p:nvPr>
        </p:nvSpPr>
        <p:spPr>
          <a:xfrm>
            <a:off x="3028950" y="5526978"/>
            <a:ext cx="3086100" cy="36512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>
          <a:xfrm>
            <a:off x="6463145" y="5539737"/>
            <a:ext cx="2057400" cy="365125"/>
          </a:xfrm>
        </p:spPr>
        <p:txBody>
          <a:bodyPr/>
          <a:lstStyle/>
          <a:p>
            <a:fld id="{CCA7C0BB-6B27-487B-8BC0-E16FF6BD6D2C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5984159"/>
            <a:ext cx="9144000" cy="885600"/>
          </a:xfrm>
          <a:prstGeom prst="rect">
            <a:avLst/>
          </a:prstGeom>
          <a:solidFill>
            <a:srgbClr val="9C3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272" y="6118185"/>
            <a:ext cx="1114425" cy="605790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372135" y="6354176"/>
            <a:ext cx="1392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GAIN THE EDGE.</a:t>
            </a:r>
            <a:endParaRPr lang="en-IN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915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1077577"/>
            <a:ext cx="7886700" cy="875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8317" y="2105033"/>
            <a:ext cx="7297801" cy="409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98478AA-59D4-46F0-B0A5-F9D207017DC2}" type="datetimeFigureOut">
              <a:rPr lang="en-IN" smtClean="0"/>
              <a:pPr/>
              <a:t>18-03-2013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7C0BB-6B27-487B-8BC0-E16FF6BD6D2C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70787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685800" rtl="0" eaLnBrk="1" latinLnBrk="0" hangingPunct="1">
        <a:lnSpc>
          <a:spcPct val="90000"/>
        </a:lnSpc>
        <a:spcBef>
          <a:spcPts val="750"/>
        </a:spcBef>
        <a:buClr>
          <a:srgbClr val="9C3436"/>
        </a:buClr>
        <a:buSzPct val="110000"/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defTabSz="685800" rtl="0" eaLnBrk="1" latinLnBrk="0" hangingPunct="1">
        <a:lnSpc>
          <a:spcPct val="90000"/>
        </a:lnSpc>
        <a:spcBef>
          <a:spcPts val="375"/>
        </a:spcBef>
        <a:buClr>
          <a:srgbClr val="9C3436"/>
        </a:buClr>
        <a:buSzPct val="11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285750" algn="l" defTabSz="685800" rtl="0" eaLnBrk="1" latinLnBrk="0" hangingPunct="1">
        <a:lnSpc>
          <a:spcPct val="90000"/>
        </a:lnSpc>
        <a:spcBef>
          <a:spcPts val="375"/>
        </a:spcBef>
        <a:buClr>
          <a:srgbClr val="9C3436"/>
        </a:buClr>
        <a:buSzPct val="110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314450" indent="-285750" algn="l" defTabSz="685800" rtl="0" eaLnBrk="1" latinLnBrk="0" hangingPunct="1">
        <a:lnSpc>
          <a:spcPct val="90000"/>
        </a:lnSpc>
        <a:spcBef>
          <a:spcPts val="375"/>
        </a:spcBef>
        <a:buClr>
          <a:srgbClr val="9C3436"/>
        </a:buClr>
        <a:buSzPct val="110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657350" indent="-285750" algn="l" defTabSz="685800" rtl="0" eaLnBrk="1" latinLnBrk="0" hangingPunct="1">
        <a:lnSpc>
          <a:spcPct val="90000"/>
        </a:lnSpc>
        <a:spcBef>
          <a:spcPts val="375"/>
        </a:spcBef>
        <a:buClr>
          <a:srgbClr val="9C3436"/>
        </a:buClr>
        <a:buSzPct val="110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Sharad.khandelwal@mku.com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diagramData" Target="../diagrams/data2.xml"/><Relationship Id="rId7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1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12.png"/><Relationship Id="rId9" Type="http://schemas.microsoft.com/office/2007/relationships/diagramDrawing" Target="../diagrams/drawing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diagramData" Target="../diagrams/data4.xml"/><Relationship Id="rId7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9</a:t>
            </a:r>
            <a:r>
              <a:rPr lang="en-GB" baseline="30000" dirty="0" smtClean="0"/>
              <a:t>th</a:t>
            </a:r>
            <a:r>
              <a:rPr lang="en-GB" dirty="0" smtClean="0"/>
              <a:t>  CII-EXIM Bank Conclave on INDIA-AFRICA Project Partnership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78309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3701218" y="2258355"/>
            <a:ext cx="3886201" cy="554212"/>
          </a:xfrm>
        </p:spPr>
        <p:txBody>
          <a:bodyPr/>
          <a:lstStyle/>
          <a:p>
            <a:r>
              <a:rPr lang="en-GB" u="sng" dirty="0" smtClean="0"/>
              <a:t>CHALLENGES</a:t>
            </a:r>
            <a:endParaRPr lang="en-IN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3701219" y="2971664"/>
            <a:ext cx="4549647" cy="367454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1800" dirty="0"/>
              <a:t>Maintaining Law &amp; </a:t>
            </a:r>
            <a:r>
              <a:rPr lang="en-US" sz="1800" dirty="0" smtClean="0"/>
              <a:t>Order in Urban Scenarios, trickier than combat zones: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Threats not </a:t>
            </a:r>
            <a:r>
              <a:rPr lang="en-US" dirty="0"/>
              <a:t>identifiable from </a:t>
            </a:r>
            <a:r>
              <a:rPr lang="en-US" dirty="0" smtClean="0"/>
              <a:t>within masses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Difficult to distinguish between friends &amp; foes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Minimising </a:t>
            </a:r>
            <a:r>
              <a:rPr lang="en-US" dirty="0"/>
              <a:t>collateral </a:t>
            </a:r>
            <a:r>
              <a:rPr lang="en-US" dirty="0" smtClean="0"/>
              <a:t>damage (Property </a:t>
            </a:r>
            <a:r>
              <a:rPr lang="en-US" dirty="0"/>
              <a:t>&amp; </a:t>
            </a:r>
            <a:r>
              <a:rPr lang="en-US" dirty="0" smtClean="0"/>
              <a:t>human)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AFRICA – LAW AND ORDER SCENARIOS</a:t>
            </a:r>
            <a:endParaRPr lang="en-IN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086" t="17323" r="37006" b="5035"/>
          <a:stretch/>
        </p:blipFill>
        <p:spPr>
          <a:xfrm>
            <a:off x="633846" y="2258354"/>
            <a:ext cx="2615609" cy="37894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0167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43000" y="1788028"/>
            <a:ext cx="6863316" cy="2215645"/>
          </a:xfrm>
        </p:spPr>
        <p:txBody>
          <a:bodyPr/>
          <a:lstStyle/>
          <a:p>
            <a:r>
              <a:rPr lang="en-GB" dirty="0" smtClean="0"/>
              <a:t>INDO – AFRICA</a:t>
            </a:r>
            <a:br>
              <a:rPr lang="en-GB" dirty="0" smtClean="0"/>
            </a:br>
            <a:r>
              <a:rPr lang="en-GB" sz="1400" b="0" dirty="0" smtClean="0"/>
              <a:t>POSSIBLE AREAS OF ASSOCIATION</a:t>
            </a:r>
            <a:br>
              <a:rPr lang="en-GB" sz="1400" b="0" dirty="0" smtClean="0"/>
            </a:br>
            <a:r>
              <a:rPr lang="en-GB" sz="1400" b="0" dirty="0" smtClean="0"/>
              <a:t>FOR LAW &amp; ORDER CONTROL</a:t>
            </a:r>
            <a:endParaRPr lang="en-IN" sz="1800" b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504" y="4276804"/>
            <a:ext cx="1114425" cy="60579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03493" y="4592915"/>
            <a:ext cx="1392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GAIN THE EDGE.</a:t>
            </a:r>
            <a:endParaRPr lang="en-IN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1257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Picture 22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724" t="7939" r="8962" b="8503"/>
          <a:stretch>
            <a:fillRect/>
          </a:stretch>
        </p:blipFill>
        <p:spPr>
          <a:xfrm>
            <a:off x="563527" y="803590"/>
            <a:ext cx="8404677" cy="6054409"/>
          </a:xfrm>
          <a:prstGeom prst="rect">
            <a:avLst/>
          </a:prstGeom>
        </p:spPr>
      </p:pic>
      <p:grpSp>
        <p:nvGrpSpPr>
          <p:cNvPr id="2" name="Group 220"/>
          <p:cNvGrpSpPr/>
          <p:nvPr/>
        </p:nvGrpSpPr>
        <p:grpSpPr>
          <a:xfrm>
            <a:off x="285720" y="6184532"/>
            <a:ext cx="1346810" cy="246221"/>
            <a:chOff x="231775" y="5240179"/>
            <a:chExt cx="1346810" cy="246221"/>
          </a:xfrm>
        </p:grpSpPr>
        <p:sp>
          <p:nvSpPr>
            <p:cNvPr id="4" name="Rectangle 3"/>
            <p:cNvSpPr/>
            <p:nvPr/>
          </p:nvSpPr>
          <p:spPr bwMode="auto">
            <a:xfrm>
              <a:off x="231775" y="5317569"/>
              <a:ext cx="182880" cy="914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marR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sz="1200" b="1" dirty="0" smtClean="0">
                <a:solidFill>
                  <a:schemeClr val="lt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60330" y="5240179"/>
              <a:ext cx="1118255" cy="246221"/>
            </a:xfrm>
            <a:prstGeom prst="rect">
              <a:avLst/>
            </a:prstGeom>
          </p:spPr>
          <p:txBody>
            <a:bodyPr wrap="none" lIns="45720" rIns="45720">
              <a:spAutoFit/>
            </a:bodyPr>
            <a:lstStyle/>
            <a:p>
              <a:r>
                <a:rPr lang="en-GB" sz="1000" b="1" dirty="0" smtClean="0"/>
                <a:t>Customer locations</a:t>
              </a:r>
            </a:p>
          </p:txBody>
        </p:sp>
      </p:grpSp>
      <p:sp>
        <p:nvSpPr>
          <p:cNvPr id="213" name="Rectangle 212"/>
          <p:cNvSpPr/>
          <p:nvPr/>
        </p:nvSpPr>
        <p:spPr bwMode="auto">
          <a:xfrm>
            <a:off x="214282" y="2212192"/>
            <a:ext cx="1857388" cy="5000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marR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lt1"/>
                </a:solidFill>
                <a:latin typeface="+mj-lt"/>
                <a:cs typeface="Arial" pitchFamily="34" charset="0"/>
              </a:rPr>
              <a:t>America</a:t>
            </a:r>
            <a:r>
              <a:rPr lang="en-US" sz="1000" b="1" dirty="0" smtClean="0">
                <a:solidFill>
                  <a:schemeClr val="lt1"/>
                </a:solidFill>
                <a:latin typeface="+mj-lt"/>
                <a:cs typeface="Arial" pitchFamily="34" charset="0"/>
              </a:rPr>
              <a:t> </a:t>
            </a:r>
            <a:r>
              <a:rPr lang="en-US" sz="1400" b="1" dirty="0" smtClean="0">
                <a:solidFill>
                  <a:schemeClr val="lt1"/>
                </a:solidFill>
                <a:latin typeface="+mj-lt"/>
                <a:cs typeface="Arial" pitchFamily="34" charset="0"/>
              </a:rPr>
              <a:t> </a:t>
            </a:r>
            <a:br>
              <a:rPr lang="en-US" sz="1400" b="1" dirty="0" smtClean="0">
                <a:solidFill>
                  <a:schemeClr val="lt1"/>
                </a:solidFill>
                <a:latin typeface="+mj-lt"/>
                <a:cs typeface="Arial" pitchFamily="34" charset="0"/>
              </a:rPr>
            </a:br>
            <a:r>
              <a:rPr lang="en-US" sz="1400" b="1" dirty="0" smtClean="0">
                <a:solidFill>
                  <a:schemeClr val="lt1"/>
                </a:solidFill>
                <a:latin typeface="+mj-lt"/>
                <a:cs typeface="Arial" pitchFamily="34" charset="0"/>
              </a:rPr>
              <a:t>Key End-users</a:t>
            </a:r>
            <a:endParaRPr lang="en-GB" sz="1400" b="1" dirty="0" smtClean="0">
              <a:solidFill>
                <a:schemeClr val="lt1"/>
              </a:solidFill>
              <a:latin typeface="+mj-lt"/>
              <a:cs typeface="Arial" pitchFamily="34" charset="0"/>
            </a:endParaRPr>
          </a:p>
        </p:txBody>
      </p:sp>
      <p:graphicFrame>
        <p:nvGraphicFramePr>
          <p:cNvPr id="214" name="Table 213"/>
          <p:cNvGraphicFramePr>
            <a:graphicFrameLocks noGrp="1"/>
          </p:cNvGraphicFramePr>
          <p:nvPr/>
        </p:nvGraphicFramePr>
        <p:xfrm>
          <a:off x="231777" y="2779714"/>
          <a:ext cx="1839895" cy="3075811"/>
        </p:xfrm>
        <a:graphic>
          <a:graphicData uri="http://schemas.openxmlformats.org/drawingml/2006/table">
            <a:tbl>
              <a:tblPr/>
              <a:tblGrid>
                <a:gridCol w="1839895"/>
              </a:tblGrid>
              <a:tr h="25631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Army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Mexico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5631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Federal Police, Mexico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5631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Army, Brazil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5631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Navy, Chile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5631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Police, Chile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5631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National Police, Colombia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5631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INPEC, Colombia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5631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Army, Peru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5631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Air</a:t>
                      </a:r>
                      <a:r>
                        <a:rPr lang="en-US" sz="12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 </a:t>
                      </a: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F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orce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Peru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5631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National Police, Venezuela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5631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Army,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Ecuador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5631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National Police,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Ecuador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15" name="Rectangle 214"/>
          <p:cNvSpPr/>
          <p:nvPr/>
        </p:nvSpPr>
        <p:spPr bwMode="auto">
          <a:xfrm>
            <a:off x="2285984" y="2224951"/>
            <a:ext cx="1785950" cy="5000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marR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lt1"/>
                </a:solidFill>
                <a:latin typeface="+mj-lt"/>
                <a:cs typeface="Arial" pitchFamily="34" charset="0"/>
              </a:rPr>
              <a:t>Europe</a:t>
            </a:r>
            <a:r>
              <a:rPr lang="en-US" sz="1400" b="1" dirty="0" smtClean="0">
                <a:solidFill>
                  <a:schemeClr val="lt1"/>
                </a:solidFill>
                <a:latin typeface="+mj-lt"/>
                <a:cs typeface="Arial" pitchFamily="34" charset="0"/>
              </a:rPr>
              <a:t> </a:t>
            </a:r>
            <a:r>
              <a:rPr lang="en-US" sz="1400" b="1" dirty="0" smtClean="0">
                <a:latin typeface="+mj-lt"/>
                <a:cs typeface="Arial" pitchFamily="34" charset="0"/>
              </a:rPr>
              <a:t/>
            </a:r>
            <a:br>
              <a:rPr lang="en-US" sz="1400" b="1" dirty="0" smtClean="0">
                <a:latin typeface="+mj-lt"/>
                <a:cs typeface="Arial" pitchFamily="34" charset="0"/>
              </a:rPr>
            </a:br>
            <a:r>
              <a:rPr lang="en-US" sz="1400" b="1" dirty="0" smtClean="0">
                <a:solidFill>
                  <a:schemeClr val="lt1"/>
                </a:solidFill>
                <a:latin typeface="+mj-lt"/>
                <a:cs typeface="Arial" pitchFamily="34" charset="0"/>
              </a:rPr>
              <a:t>Key End-users</a:t>
            </a:r>
            <a:endParaRPr lang="en-GB" sz="1400" b="1" dirty="0" smtClean="0">
              <a:solidFill>
                <a:schemeClr val="lt1"/>
              </a:solidFill>
              <a:latin typeface="+mj-lt"/>
              <a:cs typeface="Arial" pitchFamily="34" charset="0"/>
            </a:endParaRPr>
          </a:p>
        </p:txBody>
      </p:sp>
      <p:graphicFrame>
        <p:nvGraphicFramePr>
          <p:cNvPr id="216" name="Table 215"/>
          <p:cNvGraphicFramePr>
            <a:graphicFrameLocks noGrp="1"/>
          </p:cNvGraphicFramePr>
          <p:nvPr/>
        </p:nvGraphicFramePr>
        <p:xfrm>
          <a:off x="2285984" y="2796455"/>
          <a:ext cx="1785950" cy="3087216"/>
        </p:xfrm>
        <a:graphic>
          <a:graphicData uri="http://schemas.openxmlformats.org/drawingml/2006/table">
            <a:tbl>
              <a:tblPr/>
              <a:tblGrid>
                <a:gridCol w="1785950"/>
              </a:tblGrid>
              <a:tr h="28065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Ministry of Defense, UK </a:t>
                      </a:r>
                    </a:p>
                  </a:txBody>
                  <a:tcPr marL="9525" marR="9525" marT="952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8065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MOI, Italy 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8065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Police,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Italy</a:t>
                      </a:r>
                      <a:r>
                        <a:rPr lang="en-US" sz="12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8065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MOD,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Italy</a:t>
                      </a:r>
                    </a:p>
                  </a:txBody>
                  <a:tcPr marL="9525" marR="9525" marT="952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8065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Army,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Portugal</a:t>
                      </a:r>
                    </a:p>
                  </a:txBody>
                  <a:tcPr marL="9525" marR="9525" marT="952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8065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MOD,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Bosnia </a:t>
                      </a:r>
                    </a:p>
                  </a:txBody>
                  <a:tcPr marL="9525" marR="9525" marT="952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8065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Min. of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Civil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Affairs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Bosnia </a:t>
                      </a:r>
                    </a:p>
                  </a:txBody>
                  <a:tcPr marL="9525" marR="9525" marT="952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8065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Police, Germany </a:t>
                      </a:r>
                    </a:p>
                  </a:txBody>
                  <a:tcPr marL="9525" marR="9525" marT="952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8065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MOD,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Turkey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9525" marR="9525" marT="952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8065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S&amp;D Dept., France </a:t>
                      </a:r>
                    </a:p>
                  </a:txBody>
                  <a:tcPr marL="9525" marR="9525" marT="952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8065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Army, Bulgaria </a:t>
                      </a:r>
                      <a:endParaRPr lang="en-US" sz="12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17" name="Rectangle 216"/>
          <p:cNvSpPr/>
          <p:nvPr/>
        </p:nvSpPr>
        <p:spPr bwMode="auto">
          <a:xfrm>
            <a:off x="6429388" y="2250471"/>
            <a:ext cx="2428892" cy="5000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marR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j-lt"/>
                <a:cs typeface="Arial" pitchFamily="34" charset="0"/>
              </a:rPr>
              <a:t>MEA</a:t>
            </a:r>
            <a:r>
              <a:rPr lang="en-US" sz="1400" b="1" dirty="0" smtClean="0">
                <a:latin typeface="+mj-lt"/>
                <a:cs typeface="Arial" pitchFamily="34" charset="0"/>
              </a:rPr>
              <a:t/>
            </a:r>
            <a:br>
              <a:rPr lang="en-US" sz="1400" b="1" dirty="0" smtClean="0">
                <a:latin typeface="+mj-lt"/>
                <a:cs typeface="Arial" pitchFamily="34" charset="0"/>
              </a:rPr>
            </a:br>
            <a:r>
              <a:rPr lang="en-US" sz="1400" b="1" dirty="0" smtClean="0">
                <a:solidFill>
                  <a:schemeClr val="lt1"/>
                </a:solidFill>
                <a:latin typeface="+mj-lt"/>
                <a:cs typeface="Arial" pitchFamily="34" charset="0"/>
              </a:rPr>
              <a:t>Key End-users</a:t>
            </a:r>
            <a:endParaRPr lang="en-GB" sz="1400" b="1" dirty="0" smtClean="0">
              <a:solidFill>
                <a:schemeClr val="lt1"/>
              </a:solidFill>
              <a:latin typeface="+mj-lt"/>
              <a:cs typeface="Arial" pitchFamily="34" charset="0"/>
            </a:endParaRPr>
          </a:p>
        </p:txBody>
      </p:sp>
      <p:graphicFrame>
        <p:nvGraphicFramePr>
          <p:cNvPr id="218" name="Table 217"/>
          <p:cNvGraphicFramePr>
            <a:graphicFrameLocks noGrp="1"/>
          </p:cNvGraphicFramePr>
          <p:nvPr/>
        </p:nvGraphicFramePr>
        <p:xfrm>
          <a:off x="6429388" y="2821974"/>
          <a:ext cx="2428892" cy="2263140"/>
        </p:xfrm>
        <a:graphic>
          <a:graphicData uri="http://schemas.openxmlformats.org/drawingml/2006/table">
            <a:tbl>
              <a:tblPr/>
              <a:tblGrid>
                <a:gridCol w="2428892"/>
              </a:tblGrid>
              <a:tr h="25146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Ministry 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Interior, 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Egypt</a:t>
                      </a:r>
                    </a:p>
                  </a:txBody>
                  <a:tcPr marL="9525" marR="9525" marT="952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Deptt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. of Public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Security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, Saudi Arabia</a:t>
                      </a:r>
                    </a:p>
                  </a:txBody>
                  <a:tcPr marL="9525" marR="9525" marT="952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Border Guards, Saudi Arabia</a:t>
                      </a:r>
                    </a:p>
                  </a:txBody>
                  <a:tcPr marL="9525" marR="9525" marT="952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Police Services, Ghana, </a:t>
                      </a:r>
                    </a:p>
                  </a:txBody>
                  <a:tcPr marL="9525" marR="9525" marT="952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Ministry of Defense, Algeria</a:t>
                      </a:r>
                    </a:p>
                  </a:txBody>
                  <a:tcPr marL="9525" marR="9525" marT="952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MOI, Tunisia</a:t>
                      </a:r>
                    </a:p>
                  </a:txBody>
                  <a:tcPr marL="9525" marR="9525" marT="952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Police Services, Botswana </a:t>
                      </a:r>
                    </a:p>
                  </a:txBody>
                  <a:tcPr marL="9525" marR="9525" marT="952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MOI,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Burkina Faso </a:t>
                      </a:r>
                    </a:p>
                  </a:txBody>
                  <a:tcPr marL="9525" marR="9525" marT="952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Army, Benin</a:t>
                      </a:r>
                    </a:p>
                  </a:txBody>
                  <a:tcPr marL="9525" marR="9525" marT="952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19" name="Rectangle 218"/>
          <p:cNvSpPr/>
          <p:nvPr/>
        </p:nvSpPr>
        <p:spPr bwMode="auto">
          <a:xfrm>
            <a:off x="4286248" y="2250471"/>
            <a:ext cx="1857388" cy="5000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marR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j-lt"/>
                <a:cs typeface="Arial" pitchFamily="34" charset="0"/>
              </a:rPr>
              <a:t>Asia Pacific</a:t>
            </a:r>
            <a:br>
              <a:rPr lang="en-US" b="1" dirty="0" smtClean="0">
                <a:latin typeface="+mj-lt"/>
                <a:cs typeface="Arial" pitchFamily="34" charset="0"/>
              </a:rPr>
            </a:br>
            <a:r>
              <a:rPr lang="en-US" sz="1400" b="1" dirty="0" smtClean="0">
                <a:solidFill>
                  <a:schemeClr val="lt1"/>
                </a:solidFill>
                <a:latin typeface="+mj-lt"/>
                <a:cs typeface="Arial" pitchFamily="34" charset="0"/>
              </a:rPr>
              <a:t>Key End-users</a:t>
            </a:r>
            <a:endParaRPr lang="en-GB" sz="1400" b="1" dirty="0" smtClean="0">
              <a:solidFill>
                <a:schemeClr val="lt1"/>
              </a:solidFill>
              <a:latin typeface="+mj-lt"/>
              <a:cs typeface="Arial" pitchFamily="34" charset="0"/>
            </a:endParaRPr>
          </a:p>
        </p:txBody>
      </p:sp>
      <p:graphicFrame>
        <p:nvGraphicFramePr>
          <p:cNvPr id="220" name="Table 219"/>
          <p:cNvGraphicFramePr>
            <a:graphicFrameLocks noGrp="1"/>
          </p:cNvGraphicFramePr>
          <p:nvPr/>
        </p:nvGraphicFramePr>
        <p:xfrm>
          <a:off x="4286251" y="2821975"/>
          <a:ext cx="1857387" cy="2548494"/>
        </p:xfrm>
        <a:graphic>
          <a:graphicData uri="http://schemas.openxmlformats.org/drawingml/2006/table">
            <a:tbl>
              <a:tblPr/>
              <a:tblGrid>
                <a:gridCol w="1857387"/>
              </a:tblGrid>
              <a:tr h="25139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MOD,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India </a:t>
                      </a:r>
                    </a:p>
                  </a:txBody>
                  <a:tcPr marL="9525" marR="9525" marT="952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5139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MHA,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India </a:t>
                      </a:r>
                    </a:p>
                  </a:txBody>
                  <a:tcPr marL="9525" marR="9525" marT="952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8591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Civil Def.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Force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Singapore</a:t>
                      </a:r>
                    </a:p>
                  </a:txBody>
                  <a:tcPr marL="9525" marR="9525" marT="952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5139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Victoria Police, Australia</a:t>
                      </a:r>
                    </a:p>
                  </a:txBody>
                  <a:tcPr marL="9525" marR="9525" marT="952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5139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Armed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Police,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China</a:t>
                      </a:r>
                    </a:p>
                  </a:txBody>
                  <a:tcPr marL="9525" marR="9525" marT="952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5139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National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Police,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Afghanistan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5139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Army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Afghanistan</a:t>
                      </a:r>
                    </a:p>
                  </a:txBody>
                  <a:tcPr marL="9525" marR="9525" marT="952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5139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Defense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forces, Indonesia</a:t>
                      </a:r>
                    </a:p>
                  </a:txBody>
                  <a:tcPr marL="9525" marR="9525" marT="952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5139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Min. of Public Sec., Vietnam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  <a:tr h="25139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MOI, Kazakhstan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22" name="Title 2"/>
          <p:cNvSpPr>
            <a:spLocks noGrp="1"/>
          </p:cNvSpPr>
          <p:nvPr>
            <p:ph type="title"/>
          </p:nvPr>
        </p:nvSpPr>
        <p:spPr>
          <a:xfrm>
            <a:off x="232557" y="956843"/>
            <a:ext cx="5143536" cy="57150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Reputed Customers –Intl.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208302" y="1546224"/>
            <a:ext cx="4714908" cy="430887"/>
          </a:xfrm>
          <a:prstGeom prst="rect">
            <a:avLst/>
          </a:prstGeom>
          <a:solidFill>
            <a:schemeClr val="bg2">
              <a:lumMod val="75000"/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+mn-lt"/>
              </a:rPr>
              <a:t>Client base in over 90 countries</a:t>
            </a:r>
            <a:endParaRPr lang="en-US" sz="22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MKU OFFERS ASSOCIATION THROUGH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638" y="2258354"/>
            <a:ext cx="2098480" cy="3894476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33846" y="2258355"/>
            <a:ext cx="3521857" cy="394630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GB" sz="2000" dirty="0" smtClean="0"/>
              <a:t>Representation</a:t>
            </a:r>
          </a:p>
          <a:p>
            <a:pPr>
              <a:lnSpc>
                <a:spcPct val="170000"/>
              </a:lnSpc>
            </a:pPr>
            <a:r>
              <a:rPr lang="en-GB" sz="2000" dirty="0" smtClean="0"/>
              <a:t>Distributorship</a:t>
            </a:r>
            <a:endParaRPr lang="en-GB" sz="2000" dirty="0"/>
          </a:p>
          <a:p>
            <a:pPr>
              <a:lnSpc>
                <a:spcPct val="170000"/>
              </a:lnSpc>
            </a:pPr>
            <a:r>
              <a:rPr lang="en-GB" sz="2000" dirty="0"/>
              <a:t>Joint Ventures</a:t>
            </a:r>
          </a:p>
          <a:p>
            <a:pPr>
              <a:lnSpc>
                <a:spcPct val="170000"/>
              </a:lnSpc>
            </a:pPr>
            <a:r>
              <a:rPr lang="en-GB" sz="2000" dirty="0"/>
              <a:t>Direct Sales</a:t>
            </a:r>
          </a:p>
          <a:p>
            <a:pPr>
              <a:lnSpc>
                <a:spcPct val="170000"/>
              </a:lnSpc>
            </a:pPr>
            <a:r>
              <a:rPr lang="en-GB" sz="2000" dirty="0"/>
              <a:t>Transfer of Technology</a:t>
            </a:r>
          </a:p>
          <a:p>
            <a:endParaRPr lang="en-IN" sz="1600" dirty="0"/>
          </a:p>
        </p:txBody>
      </p:sp>
    </p:spTree>
    <p:extLst>
      <p:ext uri="{BB962C8B-B14F-4D97-AF65-F5344CB8AC3E}">
        <p14:creationId xmlns="" xmlns:p14="http://schemas.microsoft.com/office/powerpoint/2010/main" val="57602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07265" y="2436983"/>
            <a:ext cx="44550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 smtClean="0"/>
              <a:t>PLEASE FEEL FREE TO VISIT US AT OUR BOOTH IN SHAHEJAHAN HALL</a:t>
            </a:r>
          </a:p>
          <a:p>
            <a:pPr algn="ctr"/>
            <a:endParaRPr lang="en-GB" sz="1800" b="1" dirty="0" smtClean="0"/>
          </a:p>
          <a:p>
            <a:pPr algn="ctr"/>
            <a:r>
              <a:rPr lang="en-GB" sz="1800" b="1" dirty="0" smtClean="0">
                <a:hlinkClick r:id="rId2"/>
              </a:rPr>
              <a:t>s</a:t>
            </a:r>
            <a:r>
              <a:rPr lang="en-GB" sz="1800" b="1" smtClean="0">
                <a:hlinkClick r:id="rId2"/>
              </a:rPr>
              <a:t>harad.khandelwal@mku.com</a:t>
            </a:r>
            <a:endParaRPr lang="en-GB" sz="1800" b="1" dirty="0" smtClean="0"/>
          </a:p>
          <a:p>
            <a:pPr algn="ctr"/>
            <a:r>
              <a:rPr lang="en-GB" sz="1800" b="1" dirty="0" smtClean="0"/>
              <a:t>+91 9935415552</a:t>
            </a:r>
            <a:endParaRPr lang="en-IN" sz="1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90307" y="5333292"/>
            <a:ext cx="4455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 smtClean="0"/>
              <a:t>www.mku.com</a:t>
            </a:r>
            <a:endParaRPr lang="en-IN" sz="1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41991" y="5818136"/>
            <a:ext cx="6985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13, Gandhi Gram, Kanpur (UP) INDIA | Phone: +91 512 3026700</a:t>
            </a:r>
          </a:p>
          <a:p>
            <a:pPr algn="ctr"/>
            <a:endParaRPr lang="en-IN" sz="1400" dirty="0"/>
          </a:p>
        </p:txBody>
      </p:sp>
    </p:spTree>
    <p:extLst>
      <p:ext uri="{BB962C8B-B14F-4D97-AF65-F5344CB8AC3E}">
        <p14:creationId xmlns="" xmlns:p14="http://schemas.microsoft.com/office/powerpoint/2010/main" val="3839110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MKU EDGE</a:t>
            </a:r>
            <a:r>
              <a:rPr lang="en-GB" sz="1400" b="0" dirty="0" smtClean="0"/>
              <a:t>… an introduction</a:t>
            </a:r>
            <a:endParaRPr lang="en-IN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54" y="2157073"/>
            <a:ext cx="7882591" cy="4099622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spcAft>
                <a:spcPts val="2400"/>
              </a:spcAft>
              <a:buNone/>
            </a:pPr>
            <a:r>
              <a:rPr lang="en-GB" sz="2000" dirty="0" smtClean="0"/>
              <a:t>MKU is a leader in the ballistic protection and surveillance sector.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804150" y="2936788"/>
            <a:ext cx="5550196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2366" lvl="1" indent="-285750">
              <a:spcBef>
                <a:spcPts val="600"/>
              </a:spcBef>
              <a:spcAft>
                <a:spcPts val="600"/>
              </a:spcAft>
              <a:buClr>
                <a:srgbClr val="9C3436"/>
              </a:buClr>
              <a:buFont typeface="Arial" panose="020B0604020202020204" pitchFamily="34" charset="0"/>
              <a:buChar char="•"/>
            </a:pPr>
            <a:r>
              <a:rPr lang="en-GB" sz="1800" b="1" dirty="0" smtClean="0">
                <a:solidFill>
                  <a:srgbClr val="C00000"/>
                </a:solidFill>
              </a:rPr>
              <a:t>Over 25 years of experience</a:t>
            </a:r>
            <a:r>
              <a:rPr lang="en-GB" sz="1800" b="1" dirty="0" smtClean="0">
                <a:solidFill>
                  <a:srgbClr val="FF0000"/>
                </a:solidFill>
              </a:rPr>
              <a:t> </a:t>
            </a:r>
            <a:r>
              <a:rPr lang="en-GB" sz="1800" dirty="0" smtClean="0"/>
              <a:t>in protecting people and platforms</a:t>
            </a:r>
          </a:p>
          <a:p>
            <a:pPr marL="642366" lvl="1" indent="-285750">
              <a:spcBef>
                <a:spcPts val="600"/>
              </a:spcBef>
              <a:spcAft>
                <a:spcPts val="600"/>
              </a:spcAft>
              <a:buClr>
                <a:srgbClr val="9C3436"/>
              </a:buClr>
              <a:buFont typeface="Arial" panose="020B0604020202020204" pitchFamily="34" charset="0"/>
              <a:buChar char="•"/>
            </a:pPr>
            <a:r>
              <a:rPr lang="en-GB" sz="1800" dirty="0" smtClean="0"/>
              <a:t>State of the art </a:t>
            </a:r>
            <a:r>
              <a:rPr lang="en-GB" sz="1800" b="1" dirty="0" smtClean="0">
                <a:solidFill>
                  <a:srgbClr val="C00000"/>
                </a:solidFill>
              </a:rPr>
              <a:t>Infrastructure in India and Germany</a:t>
            </a:r>
          </a:p>
          <a:p>
            <a:pPr marL="642366" lvl="1" indent="-285750">
              <a:spcBef>
                <a:spcPts val="600"/>
              </a:spcBef>
              <a:spcAft>
                <a:spcPts val="600"/>
              </a:spcAft>
              <a:buClr>
                <a:srgbClr val="9C3436"/>
              </a:buClr>
              <a:buFont typeface="Arial" panose="020B0604020202020204" pitchFamily="34" charset="0"/>
              <a:buChar char="•"/>
            </a:pPr>
            <a:r>
              <a:rPr lang="en-GB" sz="1800" b="1" dirty="0" smtClean="0">
                <a:solidFill>
                  <a:srgbClr val="C00000"/>
                </a:solidFill>
              </a:rPr>
              <a:t>Footprint in more than 90 countries </a:t>
            </a:r>
            <a:r>
              <a:rPr lang="en-GB" sz="1800" dirty="0" smtClean="0"/>
              <a:t>worldwide</a:t>
            </a:r>
          </a:p>
          <a:p>
            <a:pPr marL="642366" lvl="1" indent="-285750">
              <a:spcBef>
                <a:spcPts val="600"/>
              </a:spcBef>
              <a:spcAft>
                <a:spcPts val="600"/>
              </a:spcAft>
              <a:buClr>
                <a:srgbClr val="9C3436"/>
              </a:buClr>
              <a:buFont typeface="Arial" panose="020B0604020202020204" pitchFamily="34" charset="0"/>
              <a:buChar char="•"/>
            </a:pPr>
            <a:r>
              <a:rPr lang="en-GB" sz="1800" dirty="0" smtClean="0"/>
              <a:t>Ahead of the curve, </a:t>
            </a:r>
            <a:r>
              <a:rPr lang="en-GB" sz="1800" b="1" dirty="0" smtClean="0">
                <a:solidFill>
                  <a:srgbClr val="C00000"/>
                </a:solidFill>
              </a:rPr>
              <a:t>proven technology</a:t>
            </a:r>
            <a:endParaRPr lang="en-IN" sz="1800" b="1" dirty="0" smtClean="0">
              <a:solidFill>
                <a:srgbClr val="C00000"/>
              </a:solidFill>
            </a:endParaRPr>
          </a:p>
          <a:p>
            <a:pPr marL="285750" indent="-285750">
              <a:buClr>
                <a:srgbClr val="9C3436"/>
              </a:buClr>
            </a:pPr>
            <a:endParaRPr lang="en-IN" sz="1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95" y="4108583"/>
            <a:ext cx="816866" cy="98023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95" y="2937052"/>
            <a:ext cx="819914" cy="9838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203" y="4817111"/>
            <a:ext cx="819914" cy="9802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624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CERTIFIED AND TRUSTED SOLUTIONS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33845" y="2109512"/>
            <a:ext cx="3886200" cy="4351337"/>
          </a:xfrm>
        </p:spPr>
        <p:txBody>
          <a:bodyPr>
            <a:normAutofit/>
          </a:bodyPr>
          <a:lstStyle/>
          <a:p>
            <a:pPr marL="0" indent="0">
              <a:buSzPct val="105000"/>
              <a:buNone/>
            </a:pPr>
            <a:r>
              <a:rPr lang="en-US" sz="2000" dirty="0">
                <a:ea typeface="Segoe UI" charset="-52"/>
                <a:cs typeface="Segoe UI" charset="-52"/>
              </a:rPr>
              <a:t>Registered supplier</a:t>
            </a:r>
          </a:p>
          <a:p>
            <a:pPr marL="1141413" lvl="3" indent="-341313">
              <a:spcBef>
                <a:spcPts val="1200"/>
              </a:spcBef>
              <a:buSzPct val="105000"/>
            </a:pPr>
            <a:r>
              <a:rPr lang="en-US" sz="1800" b="1" dirty="0">
                <a:solidFill>
                  <a:srgbClr val="C00000"/>
                </a:solidFill>
                <a:ea typeface="Segoe UI" charset="-52"/>
                <a:cs typeface="Segoe UI" charset="-52"/>
              </a:rPr>
              <a:t>NATO </a:t>
            </a:r>
          </a:p>
          <a:p>
            <a:pPr marL="1141413" lvl="3" indent="-341313">
              <a:buSzPct val="105000"/>
            </a:pPr>
            <a:r>
              <a:rPr lang="en-US" sz="1800" b="1" dirty="0">
                <a:solidFill>
                  <a:srgbClr val="C00000"/>
                </a:solidFill>
                <a:ea typeface="Segoe UI" charset="-52"/>
                <a:cs typeface="Segoe UI" charset="-52"/>
              </a:rPr>
              <a:t>UN</a:t>
            </a:r>
          </a:p>
          <a:p>
            <a:pPr>
              <a:defRPr/>
            </a:pPr>
            <a:endParaRPr lang="en-US" sz="2000" dirty="0" smtClean="0">
              <a:ea typeface="Segoe UI" charset="-52"/>
              <a:cs typeface="Segoe UI" charset="-52"/>
            </a:endParaRPr>
          </a:p>
          <a:p>
            <a:pPr marL="0" indent="0">
              <a:buNone/>
              <a:defRPr/>
            </a:pPr>
            <a:endParaRPr lang="en-US" sz="2000" dirty="0" smtClean="0">
              <a:ea typeface="Segoe UI" charset="-52"/>
              <a:cs typeface="Segoe UI" charset="-52"/>
            </a:endParaRPr>
          </a:p>
          <a:p>
            <a:pPr marL="0" indent="0">
              <a:buNone/>
              <a:defRPr/>
            </a:pPr>
            <a:r>
              <a:rPr lang="en-US" sz="2000" dirty="0" smtClean="0">
                <a:ea typeface="Segoe UI" charset="-52"/>
                <a:cs typeface="Segoe UI" charset="-52"/>
              </a:rPr>
              <a:t>Certified </a:t>
            </a:r>
            <a:r>
              <a:rPr lang="en-US" sz="2000" dirty="0">
                <a:ea typeface="Segoe UI" charset="-52"/>
                <a:cs typeface="Segoe UI" charset="-52"/>
              </a:rPr>
              <a:t>Quality Management Systems</a:t>
            </a:r>
          </a:p>
          <a:p>
            <a:pPr lvl="2">
              <a:spcBef>
                <a:spcPts val="1200"/>
              </a:spcBef>
              <a:defRPr/>
            </a:pPr>
            <a:r>
              <a:rPr lang="en-US" sz="1800" b="1" dirty="0">
                <a:solidFill>
                  <a:srgbClr val="C00000"/>
                </a:solidFill>
                <a:ea typeface="Segoe UI" charset="-52"/>
                <a:cs typeface="Segoe UI" charset="-52"/>
              </a:rPr>
              <a:t>AS 9100:2004</a:t>
            </a:r>
            <a:r>
              <a:rPr lang="en-US" sz="1600" b="1" dirty="0">
                <a:solidFill>
                  <a:srgbClr val="FF0000"/>
                </a:solidFill>
                <a:ea typeface="Segoe UI" charset="-52"/>
                <a:cs typeface="Segoe UI" charset="-52"/>
              </a:rPr>
              <a:t> </a:t>
            </a:r>
            <a:r>
              <a:rPr lang="en-US" sz="1400" dirty="0">
                <a:ea typeface="Segoe UI" charset="-52"/>
                <a:cs typeface="Segoe UI" charset="-52"/>
              </a:rPr>
              <a:t>(Aircraft Armoring)</a:t>
            </a:r>
          </a:p>
          <a:p>
            <a:pPr lvl="2">
              <a:defRPr/>
            </a:pPr>
            <a:r>
              <a:rPr lang="en-US" sz="1800" b="1" dirty="0">
                <a:solidFill>
                  <a:srgbClr val="C00000"/>
                </a:solidFill>
                <a:ea typeface="Segoe UI" charset="-52"/>
                <a:cs typeface="Segoe UI" charset="-52"/>
              </a:rPr>
              <a:t>ISO 9001:2008 </a:t>
            </a:r>
          </a:p>
          <a:p>
            <a:pPr lvl="2">
              <a:defRPr/>
            </a:pPr>
            <a:r>
              <a:rPr lang="en-US" sz="1800" b="1" dirty="0">
                <a:solidFill>
                  <a:srgbClr val="C00000"/>
                </a:solidFill>
                <a:ea typeface="Segoe UI" charset="-52"/>
                <a:cs typeface="Segoe UI" charset="-52"/>
              </a:rPr>
              <a:t>ISO 14001 </a:t>
            </a:r>
            <a:r>
              <a:rPr lang="en-US" sz="1400" dirty="0">
                <a:ea typeface="Segoe UI" charset="-52"/>
                <a:cs typeface="Segoe UI" charset="-52"/>
              </a:rPr>
              <a:t>(Environmental Management System)</a:t>
            </a:r>
          </a:p>
          <a:p>
            <a:pPr>
              <a:defRPr/>
            </a:pPr>
            <a:endParaRPr lang="en-US" sz="1100" b="1" dirty="0">
              <a:ea typeface="Segoe UI" charset="-52"/>
              <a:cs typeface="Segoe UI" charset="-52"/>
            </a:endParaRPr>
          </a:p>
          <a:p>
            <a:endParaRPr lang="en-IN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2109512"/>
            <a:ext cx="4249036" cy="4351337"/>
          </a:xfrm>
        </p:spPr>
        <p:txBody>
          <a:bodyPr>
            <a:normAutofit/>
          </a:bodyPr>
          <a:lstStyle/>
          <a:p>
            <a:pPr marL="0" lvl="0" indent="0">
              <a:buNone/>
              <a:defRPr/>
            </a:pPr>
            <a:r>
              <a:rPr lang="en-US" sz="2000" dirty="0">
                <a:solidFill>
                  <a:prstClr val="black"/>
                </a:solidFill>
                <a:ea typeface="Segoe UI" charset="-52"/>
                <a:cs typeface="Segoe UI" charset="-52"/>
              </a:rPr>
              <a:t>Products certified by the leading names in the world:</a:t>
            </a:r>
          </a:p>
          <a:p>
            <a:pPr lvl="3">
              <a:spcBef>
                <a:spcPts val="1200"/>
              </a:spcBef>
              <a:defRPr/>
            </a:pPr>
            <a:r>
              <a:rPr lang="en-US" sz="1800" b="1" dirty="0">
                <a:solidFill>
                  <a:srgbClr val="C00000"/>
                </a:solidFill>
                <a:ea typeface="Segoe UI" charset="-52"/>
                <a:cs typeface="Segoe UI" charset="-52"/>
              </a:rPr>
              <a:t>National Institute of Justice (NIJ), US</a:t>
            </a:r>
          </a:p>
          <a:p>
            <a:pPr lvl="3">
              <a:defRPr/>
            </a:pPr>
            <a:r>
              <a:rPr lang="en-US" sz="1800" b="1" dirty="0" smtClean="0">
                <a:solidFill>
                  <a:srgbClr val="C00000"/>
                </a:solidFill>
                <a:ea typeface="Segoe UI" charset="-52"/>
                <a:cs typeface="Segoe UI" charset="-52"/>
              </a:rPr>
              <a:t>H.P. </a:t>
            </a:r>
            <a:r>
              <a:rPr lang="en-US" sz="1800" b="1" dirty="0">
                <a:solidFill>
                  <a:srgbClr val="C00000"/>
                </a:solidFill>
                <a:ea typeface="Segoe UI" charset="-52"/>
                <a:cs typeface="Segoe UI" charset="-52"/>
              </a:rPr>
              <a:t>White </a:t>
            </a:r>
            <a:r>
              <a:rPr lang="en-US" sz="1800" b="1" dirty="0" smtClean="0">
                <a:solidFill>
                  <a:srgbClr val="C00000"/>
                </a:solidFill>
                <a:ea typeface="Segoe UI" charset="-52"/>
                <a:cs typeface="Segoe UI" charset="-52"/>
              </a:rPr>
              <a:t>Laboratory, USA</a:t>
            </a:r>
            <a:endParaRPr lang="en-US" sz="1800" b="1" dirty="0">
              <a:solidFill>
                <a:srgbClr val="C00000"/>
              </a:solidFill>
              <a:ea typeface="Segoe UI" charset="-52"/>
              <a:cs typeface="Segoe UI" charset="-52"/>
            </a:endParaRPr>
          </a:p>
          <a:p>
            <a:pPr lvl="3">
              <a:defRPr/>
            </a:pPr>
            <a:r>
              <a:rPr lang="en-US" sz="1800" b="1" dirty="0" smtClean="0">
                <a:solidFill>
                  <a:srgbClr val="C00000"/>
                </a:solidFill>
                <a:ea typeface="Segoe UI" charset="-52"/>
                <a:cs typeface="Segoe UI" charset="-52"/>
              </a:rPr>
              <a:t>Mellrichstadt, </a:t>
            </a:r>
            <a:r>
              <a:rPr lang="en-US" sz="1800" b="1" dirty="0">
                <a:solidFill>
                  <a:srgbClr val="C00000"/>
                </a:solidFill>
                <a:ea typeface="Segoe UI" charset="-52"/>
                <a:cs typeface="Segoe UI" charset="-52"/>
              </a:rPr>
              <a:t>Germany</a:t>
            </a:r>
          </a:p>
          <a:p>
            <a:pPr lvl="3">
              <a:defRPr/>
            </a:pPr>
            <a:r>
              <a:rPr lang="en-US" sz="1800" b="1" dirty="0">
                <a:solidFill>
                  <a:srgbClr val="C00000"/>
                </a:solidFill>
                <a:ea typeface="Segoe UI" charset="-52"/>
                <a:cs typeface="Segoe UI" charset="-52"/>
              </a:rPr>
              <a:t>TNO, Netherlands</a:t>
            </a:r>
          </a:p>
          <a:p>
            <a:pPr lvl="3">
              <a:defRPr/>
            </a:pPr>
            <a:r>
              <a:rPr lang="en-US" sz="1800" b="1" dirty="0">
                <a:solidFill>
                  <a:srgbClr val="C00000"/>
                </a:solidFill>
                <a:ea typeface="Segoe UI" charset="-52"/>
                <a:cs typeface="Segoe UI" charset="-52"/>
              </a:rPr>
              <a:t>DRDO, India</a:t>
            </a:r>
          </a:p>
          <a:p>
            <a:endParaRPr lang="en-IN" sz="2000" dirty="0"/>
          </a:p>
        </p:txBody>
      </p:sp>
      <p:pic>
        <p:nvPicPr>
          <p:cNvPr id="8" name="Picture 7" descr="ISO 90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7556" y="4921091"/>
            <a:ext cx="635743" cy="11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cage MKU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3334" y="2630011"/>
            <a:ext cx="589964" cy="102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NIJ 06 Sea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8381" y="3113213"/>
            <a:ext cx="859018" cy="93295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6252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="" xmlns:p14="http://schemas.microsoft.com/office/powerpoint/2010/main" val="3389611968"/>
              </p:ext>
            </p:extLst>
          </p:nvPr>
        </p:nvGraphicFramePr>
        <p:xfrm>
          <a:off x="1533157" y="1277105"/>
          <a:ext cx="5799536" cy="4349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/>
          <p:cNvSpPr/>
          <p:nvPr/>
        </p:nvSpPr>
        <p:spPr>
          <a:xfrm>
            <a:off x="1264238" y="1875585"/>
            <a:ext cx="6390170" cy="612436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 smtClean="0"/>
              <a:t>PRODUCT VERTICALS</a:t>
            </a:r>
            <a:endParaRPr lang="en-IN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1264239" y="5655922"/>
            <a:ext cx="4325823" cy="335110"/>
            <a:chOff x="1417424" y="4713266"/>
            <a:chExt cx="4325823" cy="279258"/>
          </a:xfrm>
        </p:grpSpPr>
        <p:sp>
          <p:nvSpPr>
            <p:cNvPr id="7" name="TextBox 6"/>
            <p:cNvSpPr txBox="1"/>
            <p:nvPr/>
          </p:nvSpPr>
          <p:spPr>
            <a:xfrm>
              <a:off x="1774614" y="4735509"/>
              <a:ext cx="1643074" cy="2570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Global market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21500" y="4713268"/>
              <a:ext cx="357190" cy="25701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 </a:t>
              </a:r>
              <a:endParaRPr lang="en-US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742983" y="4735509"/>
              <a:ext cx="2000264" cy="2570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Domestic market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17424" y="4713266"/>
              <a:ext cx="357190" cy="25701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 </a:t>
              </a:r>
              <a:endParaRPr lang="en-US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50948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264" y="2289810"/>
            <a:ext cx="1913623" cy="4175177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177145" y="1492812"/>
            <a:ext cx="3886200" cy="4678717"/>
          </a:xfrm>
        </p:spPr>
        <p:txBody>
          <a:bodyPr anchor="b">
            <a:normAutofit/>
          </a:bodyPr>
          <a:lstStyle/>
          <a:p>
            <a:r>
              <a:rPr lang="en-US" sz="2000" dirty="0" smtClean="0">
                <a:ea typeface="Segoe UI" charset="-52"/>
                <a:cs typeface="Segoe UI" charset="-52"/>
              </a:rPr>
              <a:t>Ballistic Helmets</a:t>
            </a:r>
            <a:endParaRPr lang="en-US" sz="2000" dirty="0">
              <a:ea typeface="Segoe UI" charset="-52"/>
              <a:cs typeface="Segoe UI" charset="-52"/>
            </a:endParaRPr>
          </a:p>
          <a:p>
            <a:r>
              <a:rPr lang="en-US" sz="2000" dirty="0">
                <a:ea typeface="Segoe UI" charset="-52"/>
                <a:cs typeface="Segoe UI" charset="-52"/>
              </a:rPr>
              <a:t>Ballistic Jackets </a:t>
            </a:r>
          </a:p>
          <a:p>
            <a:r>
              <a:rPr lang="en-US" sz="2000" dirty="0" smtClean="0">
                <a:ea typeface="Segoe UI" charset="-52"/>
                <a:cs typeface="Segoe UI" charset="-52"/>
              </a:rPr>
              <a:t>Armor </a:t>
            </a:r>
            <a:r>
              <a:rPr lang="en-US" sz="2000" dirty="0">
                <a:ea typeface="Segoe UI" charset="-52"/>
                <a:cs typeface="Segoe UI" charset="-52"/>
              </a:rPr>
              <a:t>Inserts </a:t>
            </a:r>
          </a:p>
          <a:p>
            <a:r>
              <a:rPr lang="en-US" sz="2000" dirty="0">
                <a:ea typeface="Segoe UI" charset="-52"/>
                <a:cs typeface="Segoe UI" charset="-52"/>
              </a:rPr>
              <a:t>Demining Suits</a:t>
            </a:r>
          </a:p>
          <a:p>
            <a:r>
              <a:rPr lang="en-US" sz="2000" dirty="0">
                <a:ea typeface="Segoe UI" charset="-52"/>
                <a:cs typeface="Segoe UI" charset="-52"/>
              </a:rPr>
              <a:t>Bomb Blankets</a:t>
            </a:r>
          </a:p>
          <a:p>
            <a:r>
              <a:rPr lang="en-US" sz="2000" dirty="0">
                <a:ea typeface="Segoe UI" charset="-52"/>
                <a:cs typeface="Segoe UI" charset="-52"/>
              </a:rPr>
              <a:t>Ballistic Shields</a:t>
            </a:r>
          </a:p>
        </p:txBody>
      </p:sp>
      <p:sp>
        <p:nvSpPr>
          <p:cNvPr id="9" name="Rectangle 8"/>
          <p:cNvSpPr/>
          <p:nvPr/>
        </p:nvSpPr>
        <p:spPr>
          <a:xfrm>
            <a:off x="531629" y="1582125"/>
            <a:ext cx="7974419" cy="3572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="" xmlns:p14="http://schemas.microsoft.com/office/powerpoint/2010/main" val="2762650509"/>
              </p:ext>
            </p:extLst>
          </p:nvPr>
        </p:nvGraphicFramePr>
        <p:xfrm>
          <a:off x="4834596" y="1113606"/>
          <a:ext cx="2669303" cy="2001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39" y="2289810"/>
            <a:ext cx="816866" cy="9802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3938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171" y="2289810"/>
            <a:ext cx="1913622" cy="4175177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113609" y="2462501"/>
            <a:ext cx="4435245" cy="3823859"/>
          </a:xfrm>
        </p:spPr>
        <p:txBody>
          <a:bodyPr anchor="b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 dirty="0" smtClean="0">
                <a:ea typeface="Segoe UI" charset="-52"/>
                <a:cs typeface="Segoe UI" charset="-52"/>
              </a:rPr>
              <a:t>of light weight </a:t>
            </a:r>
            <a:r>
              <a:rPr lang="en-US" sz="1800" b="1" dirty="0" err="1" smtClean="0">
                <a:ea typeface="Segoe UI" charset="-52"/>
                <a:cs typeface="Segoe UI" charset="-52"/>
              </a:rPr>
              <a:t>armouring</a:t>
            </a:r>
            <a:r>
              <a:rPr lang="en-US" sz="1800" b="1" dirty="0" smtClean="0">
                <a:ea typeface="Segoe UI" charset="-52"/>
                <a:cs typeface="Segoe UI" charset="-52"/>
              </a:rPr>
              <a:t> solutions for</a:t>
            </a:r>
            <a:r>
              <a:rPr lang="en-US" sz="2400" dirty="0" smtClean="0">
                <a:ea typeface="Segoe UI" charset="-52"/>
                <a:cs typeface="Segoe UI" charset="-52"/>
              </a:rPr>
              <a:t>: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000" dirty="0" smtClean="0">
                <a:ea typeface="Segoe UI" charset="-52"/>
                <a:cs typeface="Segoe UI" charset="-52"/>
              </a:rPr>
              <a:t>LAND VEHCLES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>
                <a:ea typeface="Segoe UI" charset="-52"/>
                <a:cs typeface="Segoe UI" charset="-52"/>
              </a:rPr>
              <a:t>AIRCRAFT</a:t>
            </a:r>
            <a:endParaRPr lang="en-US" sz="2000" dirty="0">
              <a:ea typeface="Segoe UI" charset="-52"/>
              <a:cs typeface="Segoe UI" charset="-52"/>
            </a:endParaRPr>
          </a:p>
          <a:p>
            <a:pPr lvl="1">
              <a:spcAft>
                <a:spcPts val="600"/>
              </a:spcAft>
            </a:pPr>
            <a:r>
              <a:rPr lang="en-US" sz="2000" dirty="0" smtClean="0">
                <a:ea typeface="Segoe UI" charset="-52"/>
                <a:cs typeface="Segoe UI" charset="-52"/>
              </a:rPr>
              <a:t>NAVAL VESSELS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>
                <a:ea typeface="Segoe UI" charset="-52"/>
                <a:cs typeface="Segoe UI" charset="-52"/>
              </a:rPr>
              <a:t>OBJECTS</a:t>
            </a:r>
          </a:p>
        </p:txBody>
      </p:sp>
      <p:sp>
        <p:nvSpPr>
          <p:cNvPr id="9" name="Rectangle 8"/>
          <p:cNvSpPr/>
          <p:nvPr/>
        </p:nvSpPr>
        <p:spPr>
          <a:xfrm>
            <a:off x="531629" y="1679020"/>
            <a:ext cx="7974419" cy="3572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3124241" y="3231118"/>
            <a:ext cx="528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rgbClr val="C00000"/>
                </a:solidFill>
              </a:rPr>
              <a:t>Design &gt; Development &gt; Manufacturing &gt; Integration </a:t>
            </a:r>
            <a:endParaRPr lang="en-IN" sz="1800" b="1" dirty="0">
              <a:solidFill>
                <a:srgbClr val="C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093" y="4041012"/>
            <a:ext cx="756210" cy="8482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159" y="5012066"/>
            <a:ext cx="3196081" cy="794231"/>
          </a:xfrm>
          <a:prstGeom prst="rect">
            <a:avLst/>
          </a:prstGeom>
        </p:spPr>
      </p:pic>
      <p:graphicFrame>
        <p:nvGraphicFramePr>
          <p:cNvPr id="12" name="Diagram 11"/>
          <p:cNvGraphicFramePr/>
          <p:nvPr>
            <p:extLst>
              <p:ext uri="{D42A27DB-BD31-4B8C-83A1-F6EECF244321}">
                <p14:modId xmlns="" xmlns:p14="http://schemas.microsoft.com/office/powerpoint/2010/main" val="1111680436"/>
              </p:ext>
            </p:extLst>
          </p:nvPr>
        </p:nvGraphicFramePr>
        <p:xfrm>
          <a:off x="4834596" y="1113606"/>
          <a:ext cx="2669303" cy="2001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="" xmlns:p14="http://schemas.microsoft.com/office/powerpoint/2010/main" val="384621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263" y="2289810"/>
            <a:ext cx="1913622" cy="4175177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177144" y="1868761"/>
            <a:ext cx="3886200" cy="4175177"/>
          </a:xfrm>
        </p:spPr>
        <p:txBody>
          <a:bodyPr anchor="b">
            <a:normAutofit/>
          </a:bodyPr>
          <a:lstStyle/>
          <a:p>
            <a:r>
              <a:rPr lang="en-GB" sz="2000" dirty="0" smtClean="0">
                <a:ea typeface="Segoe UI" charset="-52"/>
                <a:cs typeface="Segoe UI" charset="-52"/>
              </a:rPr>
              <a:t>Night </a:t>
            </a:r>
            <a:r>
              <a:rPr lang="en-GB" sz="2000" dirty="0">
                <a:ea typeface="Segoe UI" charset="-52"/>
                <a:cs typeface="Segoe UI" charset="-52"/>
              </a:rPr>
              <a:t>Vision </a:t>
            </a:r>
            <a:r>
              <a:rPr lang="en-GB" sz="2000" dirty="0" err="1">
                <a:ea typeface="Segoe UI" charset="-52"/>
                <a:cs typeface="Segoe UI" charset="-52"/>
              </a:rPr>
              <a:t>Bincoulars</a:t>
            </a:r>
            <a:endParaRPr lang="en-GB" sz="2000" dirty="0">
              <a:ea typeface="Segoe UI" charset="-52"/>
              <a:cs typeface="Segoe UI" charset="-52"/>
            </a:endParaRPr>
          </a:p>
          <a:p>
            <a:r>
              <a:rPr lang="en-GB" sz="2000" dirty="0" smtClean="0">
                <a:ea typeface="Segoe UI" charset="-52"/>
                <a:cs typeface="Segoe UI" charset="-52"/>
              </a:rPr>
              <a:t>Night </a:t>
            </a:r>
            <a:r>
              <a:rPr lang="en-GB" sz="2000" dirty="0">
                <a:ea typeface="Segoe UI" charset="-52"/>
                <a:cs typeface="Segoe UI" charset="-52"/>
              </a:rPr>
              <a:t>Vision </a:t>
            </a:r>
            <a:r>
              <a:rPr lang="en-GB" sz="2000" dirty="0" err="1">
                <a:ea typeface="Segoe UI" charset="-52"/>
                <a:cs typeface="Segoe UI" charset="-52"/>
              </a:rPr>
              <a:t>Monoculars</a:t>
            </a:r>
            <a:endParaRPr lang="en-GB" sz="2000" dirty="0">
              <a:ea typeface="Segoe UI" charset="-52"/>
              <a:cs typeface="Segoe UI" charset="-52"/>
            </a:endParaRPr>
          </a:p>
          <a:p>
            <a:r>
              <a:rPr lang="en-GB" sz="2000" dirty="0" smtClean="0">
                <a:ea typeface="Segoe UI" charset="-52"/>
                <a:cs typeface="Segoe UI" charset="-52"/>
              </a:rPr>
              <a:t>Night </a:t>
            </a:r>
            <a:r>
              <a:rPr lang="en-GB" sz="2000" dirty="0">
                <a:ea typeface="Segoe UI" charset="-52"/>
                <a:cs typeface="Segoe UI" charset="-52"/>
              </a:rPr>
              <a:t>Vision </a:t>
            </a:r>
            <a:r>
              <a:rPr lang="en-GB" sz="2000" dirty="0" smtClean="0">
                <a:ea typeface="Segoe UI" charset="-52"/>
                <a:cs typeface="Segoe UI" charset="-52"/>
              </a:rPr>
              <a:t>Sights</a:t>
            </a:r>
          </a:p>
          <a:p>
            <a:r>
              <a:rPr lang="en-GB" sz="2000" dirty="0" smtClean="0">
                <a:ea typeface="Segoe UI" charset="-52"/>
                <a:cs typeface="Segoe UI" charset="-52"/>
              </a:rPr>
              <a:t>Day </a:t>
            </a:r>
            <a:r>
              <a:rPr lang="en-GB" sz="2000" dirty="0">
                <a:ea typeface="Segoe UI" charset="-52"/>
                <a:cs typeface="Segoe UI" charset="-52"/>
              </a:rPr>
              <a:t>Optic Devices</a:t>
            </a:r>
          </a:p>
        </p:txBody>
      </p:sp>
      <p:sp>
        <p:nvSpPr>
          <p:cNvPr id="9" name="Rectangle 8"/>
          <p:cNvSpPr/>
          <p:nvPr/>
        </p:nvSpPr>
        <p:spPr>
          <a:xfrm>
            <a:off x="531629" y="1582125"/>
            <a:ext cx="7974419" cy="3572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="" xmlns:p14="http://schemas.microsoft.com/office/powerpoint/2010/main" val="1558896675"/>
              </p:ext>
            </p:extLst>
          </p:nvPr>
        </p:nvGraphicFramePr>
        <p:xfrm>
          <a:off x="4834596" y="1113606"/>
          <a:ext cx="2669303" cy="2001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981" y="3385137"/>
            <a:ext cx="1107666" cy="3902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77648" y="3533187"/>
            <a:ext cx="22154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NIGHT VISION DEVICES</a:t>
            </a:r>
            <a:endParaRPr lang="en-IN" sz="1050" dirty="0"/>
          </a:p>
        </p:txBody>
      </p:sp>
    </p:spTree>
    <p:extLst>
      <p:ext uri="{BB962C8B-B14F-4D97-AF65-F5344CB8AC3E}">
        <p14:creationId xmlns="" xmlns:p14="http://schemas.microsoft.com/office/powerpoint/2010/main" val="311738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AFRICA – AN OVERVIEW</a:t>
            </a:r>
            <a:endParaRPr lang="en-IN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504" y="4276804"/>
            <a:ext cx="1114425" cy="60579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403493" y="4592915"/>
            <a:ext cx="1392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GAIN THE EDGE.</a:t>
            </a:r>
            <a:endParaRPr lang="en-IN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467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4118787" y="2131971"/>
            <a:ext cx="3886201" cy="554212"/>
          </a:xfrm>
        </p:spPr>
        <p:txBody>
          <a:bodyPr/>
          <a:lstStyle/>
          <a:p>
            <a:r>
              <a:rPr lang="en-GB" u="sng" dirty="0" smtClean="0"/>
              <a:t>TYPICAL THREATS</a:t>
            </a:r>
            <a:endParaRPr lang="en-IN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118787" y="2947345"/>
            <a:ext cx="4323465" cy="3572479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US" dirty="0"/>
              <a:t>Terrorist  infiltration &amp; </a:t>
            </a:r>
            <a:r>
              <a:rPr lang="en-US" dirty="0" smtClean="0"/>
              <a:t>insurgencies</a:t>
            </a:r>
            <a:endParaRPr lang="en-US" sz="1300" dirty="0"/>
          </a:p>
          <a:p>
            <a:pPr lvl="1">
              <a:lnSpc>
                <a:spcPct val="150000"/>
              </a:lnSpc>
            </a:pPr>
            <a:r>
              <a:rPr lang="en-US" dirty="0" smtClean="0"/>
              <a:t>Internal Conflicts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 smtClean="0"/>
              <a:t>High </a:t>
            </a:r>
            <a:r>
              <a:rPr lang="en-US" dirty="0"/>
              <a:t>S</a:t>
            </a:r>
            <a:r>
              <a:rPr lang="en-US" dirty="0" smtClean="0"/>
              <a:t>ea Piracy</a:t>
            </a:r>
            <a:endParaRPr lang="en-US" sz="1200" dirty="0"/>
          </a:p>
          <a:p>
            <a:pPr lvl="1">
              <a:lnSpc>
                <a:spcPct val="150000"/>
              </a:lnSpc>
            </a:pPr>
            <a:r>
              <a:rPr lang="en-US" dirty="0" smtClean="0"/>
              <a:t>Civil </a:t>
            </a:r>
            <a:r>
              <a:rPr lang="en-US" dirty="0"/>
              <a:t>War situations</a:t>
            </a:r>
            <a:r>
              <a:rPr lang="en-US" dirty="0" smtClean="0"/>
              <a:t>.</a:t>
            </a:r>
            <a:endParaRPr lang="en-US" sz="1200" dirty="0"/>
          </a:p>
          <a:p>
            <a:pPr lvl="1">
              <a:lnSpc>
                <a:spcPct val="150000"/>
              </a:lnSpc>
            </a:pPr>
            <a:r>
              <a:rPr lang="en-US" dirty="0"/>
              <a:t>VIP </a:t>
            </a:r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AFRICA – LAW AND ORDER SCENARIOS</a:t>
            </a:r>
            <a:endParaRPr lang="en-IN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312" r="10793"/>
          <a:stretch/>
        </p:blipFill>
        <p:spPr>
          <a:xfrm>
            <a:off x="633846" y="2373190"/>
            <a:ext cx="3228679" cy="37894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74110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</TotalTime>
  <Words>497</Words>
  <Application>Microsoft Office PowerPoint</Application>
  <PresentationFormat>On-screen Show (4:3)</PresentationFormat>
  <Paragraphs>130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9th  CII-EXIM Bank Conclave on INDIA-AFRICA Project Partnership</vt:lpstr>
      <vt:lpstr>THE MKU EDGE… an introduction</vt:lpstr>
      <vt:lpstr>CERTIFIED AND TRUSTED SOLUTIONS</vt:lpstr>
      <vt:lpstr>Slide 4</vt:lpstr>
      <vt:lpstr>Slide 5</vt:lpstr>
      <vt:lpstr>Slide 6</vt:lpstr>
      <vt:lpstr>Slide 7</vt:lpstr>
      <vt:lpstr>AFRICA – AN OVERVIEW</vt:lpstr>
      <vt:lpstr>AFRICA – LAW AND ORDER SCENARIOS</vt:lpstr>
      <vt:lpstr>AFRICA – LAW AND ORDER SCENARIOS</vt:lpstr>
      <vt:lpstr>INDO – AFRICA POSSIBLE AREAS OF ASSOCIATION FOR LAW &amp; ORDER CONTROL</vt:lpstr>
      <vt:lpstr>Reputed Customers –Intl.</vt:lpstr>
      <vt:lpstr>MKU OFFERS ASSOCIATION THROUGH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Puneet Kheterpal</dc:creator>
  <cp:lastModifiedBy>cavbhh3</cp:lastModifiedBy>
  <cp:revision>49</cp:revision>
  <dcterms:created xsi:type="dcterms:W3CDTF">2013-03-17T03:53:25Z</dcterms:created>
  <dcterms:modified xsi:type="dcterms:W3CDTF">2013-03-18T11:38:09Z</dcterms:modified>
</cp:coreProperties>
</file>